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6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7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  <p:sldMasterId id="2147483679" r:id="rId3"/>
    <p:sldMasterId id="2147483692" r:id="rId4"/>
    <p:sldMasterId id="2147483704" r:id="rId5"/>
    <p:sldMasterId id="2147483717" r:id="rId6"/>
    <p:sldMasterId id="2147483736" r:id="rId7"/>
    <p:sldMasterId id="2147483749" r:id="rId8"/>
  </p:sldMasterIdLst>
  <p:notesMasterIdLst>
    <p:notesMasterId r:id="rId22"/>
  </p:notesMasterIdLst>
  <p:sldIdLst>
    <p:sldId id="256" r:id="rId9"/>
    <p:sldId id="262" r:id="rId10"/>
    <p:sldId id="263" r:id="rId11"/>
    <p:sldId id="259" r:id="rId12"/>
    <p:sldId id="264" r:id="rId13"/>
    <p:sldId id="265" r:id="rId14"/>
    <p:sldId id="258" r:id="rId15"/>
    <p:sldId id="266" r:id="rId16"/>
    <p:sldId id="267" r:id="rId17"/>
    <p:sldId id="268" r:id="rId18"/>
    <p:sldId id="269" r:id="rId19"/>
    <p:sldId id="270" r:id="rId20"/>
    <p:sldId id="271" r:id="rId21"/>
  </p:sldIdLst>
  <p:sldSz cx="9144000" cy="5143500" type="screen16x9"/>
  <p:notesSz cx="6858000" cy="9144000"/>
  <p:embeddedFontLst>
    <p:embeddedFont>
      <p:font typeface="Calisto MT" panose="02040603050505030304" pitchFamily="18" charset="0"/>
      <p:regular r:id="rId23"/>
      <p:bold r:id="rId24"/>
      <p:italic r:id="rId25"/>
      <p:boldItalic r:id="rId26"/>
    </p:embeddedFont>
    <p:embeddedFont>
      <p:font typeface="Playfair Display"/>
      <p:regular r:id="rId27"/>
      <p:bold r:id="rId28"/>
      <p:italic r:id="rId29"/>
      <p:boldItalic r:id="rId30"/>
    </p:embeddedFont>
    <p:embeddedFont>
      <p:font typeface="Arial Narrow" panose="020B0606020202030204" pitchFamily="34" charset="0"/>
      <p:regular r:id="rId31"/>
      <p:bold r:id="rId32"/>
      <p:italic r:id="rId33"/>
      <p:boldItalic r:id="rId34"/>
    </p:embeddedFont>
    <p:embeddedFont>
      <p:font typeface="Montserrat" panose="020B0604020202020204" charset="0"/>
      <p:regular r:id="rId35"/>
      <p:bold r:id="rId36"/>
    </p:embeddedFont>
    <p:embeddedFont>
      <p:font typeface="Century Gothic" panose="020B0502020202020204" pitchFamily="34" charset="0"/>
      <p:regular r:id="rId37"/>
      <p:bold r:id="rId38"/>
      <p:italic r:id="rId39"/>
      <p:boldItalic r:id="rId40"/>
    </p:embeddedFont>
    <p:embeddedFont>
      <p:font typeface="Gill Sans MT" panose="020B0502020104020203" pitchFamily="34" charset="0"/>
      <p:regular r:id="rId41"/>
      <p:bold r:id="rId42"/>
      <p:italic r:id="rId43"/>
      <p:boldItalic r:id="rId44"/>
    </p:embeddedFont>
    <p:embeddedFont>
      <p:font typeface="Corbel" panose="020B0503020204020204" pitchFamily="34" charset="0"/>
      <p:regular r:id="rId45"/>
      <p:bold r:id="rId46"/>
      <p:italic r:id="rId47"/>
      <p:boldItalic r:id="rId48"/>
    </p:embeddedFont>
    <p:embeddedFont>
      <p:font typeface="Wingdings 2" panose="05020102010507070707" pitchFamily="18" charset="2"/>
      <p:regular r:id="rId49"/>
    </p:embeddedFont>
    <p:embeddedFont>
      <p:font typeface="Oswald" panose="020B0604020202020204" charset="0"/>
      <p:regular r:id="rId50"/>
      <p:bold r:id="rId51"/>
    </p:embeddedFon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Calibri Light" panose="020F0302020204030204" pitchFamily="34" charset="0"/>
      <p:regular r:id="rId56"/>
      <p:italic r:id="rId57"/>
    </p:embeddedFont>
    <p:embeddedFont>
      <p:font typeface="Comic Sans MS" panose="030F0702030302020204" pitchFamily="66" charset="0"/>
      <p:regular r:id="rId58"/>
      <p:bold r:id="rId59"/>
      <p:italic r:id="rId60"/>
      <p:boldItalic r:id="rId61"/>
    </p:embeddedFont>
    <p:embeddedFont>
      <p:font typeface="Trebuchet MS" panose="020B0603020202020204" pitchFamily="34" charset="0"/>
      <p:regular r:id="rId62"/>
      <p:bold r:id="rId63"/>
      <p:italic r:id="rId64"/>
      <p:boldItalic r:id="rId65"/>
    </p:embeddedFont>
    <p:embeddedFont>
      <p:font typeface="Arial Unicode MS" panose="020B0604020202020204" pitchFamily="34" charset="-128"/>
      <p:regular r:id="rId66"/>
    </p:embeddedFont>
    <p:embeddedFont>
      <p:font typeface="Garamond" panose="02020404030301010803" pitchFamily="18" charset="0"/>
      <p:regular r:id="rId67"/>
      <p:bold r:id="rId68"/>
      <p: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Gaya Medium 2 - Akse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Gaya Medium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Gaya Medium 2 - Akse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8603FDC-E32A-4AB5-989C-0864C3EAD2B8}" styleName="Gaya Tema 2 - Aksen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Gaya Tema 2 - Aksen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80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13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font" Target="fonts/font28.fntdata"/><Relationship Id="rId55" Type="http://schemas.openxmlformats.org/officeDocument/2006/relationships/font" Target="fonts/font33.fntdata"/><Relationship Id="rId63" Type="http://schemas.openxmlformats.org/officeDocument/2006/relationships/font" Target="fonts/font41.fntdata"/><Relationship Id="rId68" Type="http://schemas.openxmlformats.org/officeDocument/2006/relationships/font" Target="fonts/font46.fntdata"/><Relationship Id="rId7" Type="http://schemas.openxmlformats.org/officeDocument/2006/relationships/slideMaster" Target="slideMasters/slideMaster7.xml"/><Relationship Id="rId71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font" Target="fonts/font7.fntdata"/><Relationship Id="rId11" Type="http://schemas.openxmlformats.org/officeDocument/2006/relationships/slide" Target="slides/slide3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3" Type="http://schemas.openxmlformats.org/officeDocument/2006/relationships/font" Target="fonts/font31.fntdata"/><Relationship Id="rId58" Type="http://schemas.openxmlformats.org/officeDocument/2006/relationships/font" Target="fonts/font36.fntdata"/><Relationship Id="rId66" Type="http://schemas.openxmlformats.org/officeDocument/2006/relationships/font" Target="fonts/font44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font" Target="fonts/font27.fntdata"/><Relationship Id="rId57" Type="http://schemas.openxmlformats.org/officeDocument/2006/relationships/font" Target="fonts/font35.fntdata"/><Relationship Id="rId61" Type="http://schemas.openxmlformats.org/officeDocument/2006/relationships/font" Target="fonts/font39.fntdata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font" Target="fonts/font30.fntdata"/><Relationship Id="rId60" Type="http://schemas.openxmlformats.org/officeDocument/2006/relationships/font" Target="fonts/font38.fntdata"/><Relationship Id="rId65" Type="http://schemas.openxmlformats.org/officeDocument/2006/relationships/font" Target="fonts/font43.fntdata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56" Type="http://schemas.openxmlformats.org/officeDocument/2006/relationships/font" Target="fonts/font34.fntdata"/><Relationship Id="rId64" Type="http://schemas.openxmlformats.org/officeDocument/2006/relationships/font" Target="fonts/font42.fntdata"/><Relationship Id="rId69" Type="http://schemas.openxmlformats.org/officeDocument/2006/relationships/font" Target="fonts/font47.fntdata"/><Relationship Id="rId8" Type="http://schemas.openxmlformats.org/officeDocument/2006/relationships/slideMaster" Target="slideMasters/slideMaster8.xml"/><Relationship Id="rId51" Type="http://schemas.openxmlformats.org/officeDocument/2006/relationships/font" Target="fonts/font29.fntdata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59" Type="http://schemas.openxmlformats.org/officeDocument/2006/relationships/font" Target="fonts/font37.fntdata"/><Relationship Id="rId67" Type="http://schemas.openxmlformats.org/officeDocument/2006/relationships/font" Target="fonts/font45.fntdata"/><Relationship Id="rId20" Type="http://schemas.openxmlformats.org/officeDocument/2006/relationships/slide" Target="slides/slide12.xml"/><Relationship Id="rId41" Type="http://schemas.openxmlformats.org/officeDocument/2006/relationships/font" Target="fonts/font19.fntdata"/><Relationship Id="rId54" Type="http://schemas.openxmlformats.org/officeDocument/2006/relationships/font" Target="fonts/font32.fntdata"/><Relationship Id="rId62" Type="http://schemas.openxmlformats.org/officeDocument/2006/relationships/font" Target="fonts/font40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buFont typeface="Playfair Display"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buSzPct val="100000"/>
              <a:buFont typeface="Playfair Display"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buSzPct val="100000"/>
              <a:buFont typeface="Playfair Display"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buSzPct val="100000"/>
              <a:buFont typeface="Playfair Display"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buSzPct val="100000"/>
              <a:buFont typeface="Playfair Display"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buSzPct val="100000"/>
              <a:buFont typeface="Playfair Display"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buSzPct val="100000"/>
              <a:buFont typeface="Playfair Display"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buSzPct val="100000"/>
              <a:buFont typeface="Playfair Display"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buSzPct val="100000"/>
              <a:buFont typeface="Playfair Display"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d"/>
              <a:t>‹#›</a:t>
            </a:fld>
            <a:endParaRPr lang="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buFont typeface="Montserrat"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buSzPct val="100000"/>
              <a:buFont typeface="Montserrat"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buSzPct val="100000"/>
              <a:buFont typeface="Montserrat"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buSzPct val="100000"/>
              <a:buFont typeface="Montserrat"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buSzPct val="100000"/>
              <a:buFont typeface="Montserrat"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buSzPct val="100000"/>
              <a:buFont typeface="Montserrat"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buSzPct val="100000"/>
              <a:buFont typeface="Montserrat"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buSzPct val="100000"/>
              <a:buFont typeface="Montserrat"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buSzPct val="100000"/>
              <a:buFont typeface="Montserrat"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d"/>
              <a:t>‹#›</a:t>
            </a:fld>
            <a:endParaRPr lang="id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20-Dec-16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2669668160"/>
      </p:ext>
    </p:extLst>
  </p:cSld>
  <p:clrMapOvr>
    <a:masterClrMapping/>
  </p:clrMapOvr>
  <p:hf sldNum="0" hdr="0" ftr="0" dt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20-Dec-16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22223289"/>
      </p:ext>
    </p:extLst>
  </p:cSld>
  <p:clrMapOvr>
    <a:masterClrMapping/>
  </p:clrMapOvr>
  <p:hf sldNum="0" hdr="0" ftr="0" dt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822960"/>
            <a:ext cx="2948940" cy="130302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9119" y="822960"/>
            <a:ext cx="3909060" cy="349758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125980"/>
            <a:ext cx="2948940" cy="22631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20-Dec-16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4078342600"/>
      </p:ext>
    </p:extLst>
  </p:cSld>
  <p:clrMapOvr>
    <a:masterClrMapping/>
  </p:clrMapOvr>
  <p:hf sldNum="0" hdr="0" ft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822960"/>
            <a:ext cx="2948940" cy="130302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59936" y="802385"/>
            <a:ext cx="4574286" cy="360045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125980"/>
            <a:ext cx="2948940" cy="216027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20-Dec-16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893658025"/>
      </p:ext>
    </p:extLst>
  </p:cSld>
  <p:clrMapOvr>
    <a:masterClrMapping/>
  </p:clrMapOvr>
  <p:hf sldNum="0" hdr="0" ft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Judul dan Teks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20-Dec-16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973512915"/>
      </p:ext>
    </p:extLst>
  </p:cSld>
  <p:clrMapOvr>
    <a:masterClrMapping/>
  </p:clrMapOvr>
  <p:hf sldNum="0" hdr="0" ftr="0" dt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Judul Vertikal dan Te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71500"/>
            <a:ext cx="1743075" cy="4057650"/>
          </a:xfrm>
        </p:spPr>
        <p:txBody>
          <a:bodyPr vert="eaVert"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571500"/>
            <a:ext cx="5572125" cy="4057650"/>
          </a:xfrm>
        </p:spPr>
        <p:txBody>
          <a:bodyPr vert="eaVert"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20-Dec-16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878514177"/>
      </p:ext>
    </p:extLst>
  </p:cSld>
  <p:clrMapOvr>
    <a:masterClrMapping/>
  </p:clrMapOvr>
  <p:hf sldNum="0" hdr="0" ftr="0" dt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d"/>
              <a:t>‹#›</a:t>
            </a:fld>
            <a:endParaRPr lang="id"/>
          </a:p>
        </p:txBody>
      </p:sp>
    </p:spTree>
    <p:extLst>
      <p:ext uri="{BB962C8B-B14F-4D97-AF65-F5344CB8AC3E}">
        <p14:creationId xmlns:p14="http://schemas.microsoft.com/office/powerpoint/2010/main" val="344752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d"/>
              <a:t>‹#›</a:t>
            </a:fld>
            <a:endParaRPr lang="id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327155"/>
            <a:ext cx="7080026" cy="1371601"/>
          </a:xfrm>
        </p:spPr>
        <p:txBody>
          <a:bodyPr anchor="b">
            <a:normAutofit/>
          </a:bodyPr>
          <a:lstStyle>
            <a:lvl1pPr algn="ctr">
              <a:defRPr sz="405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2698755"/>
            <a:ext cx="7080026" cy="7874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d-ID"/>
              <a:t>Klik untuk mengedit gaya subjudul Master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20-Dec-16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05118876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20-Dec-16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77324587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320801"/>
            <a:ext cx="7192913" cy="1371610"/>
          </a:xfrm>
        </p:spPr>
        <p:txBody>
          <a:bodyPr anchor="b"/>
          <a:lstStyle>
            <a:lvl1pPr algn="ctr">
              <a:defRPr sz="3000" b="0" cap="none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2692409"/>
            <a:ext cx="7192913" cy="1130291"/>
          </a:xfrm>
        </p:spPr>
        <p:txBody>
          <a:bodyPr anchor="t"/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20-Dec-16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280969314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299337"/>
            <a:ext cx="3795373" cy="3044063"/>
          </a:xfrm>
        </p:spPr>
        <p:txBody>
          <a:bodyPr anchor="t">
            <a:normAutofit/>
          </a:bodyPr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299337"/>
            <a:ext cx="3798499" cy="3044063"/>
          </a:xfrm>
        </p:spPr>
        <p:txBody>
          <a:bodyPr anchor="t">
            <a:normAutofit/>
          </a:bodyPr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20-Dec-16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17166126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6" y="1300880"/>
            <a:ext cx="3816804" cy="3111577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864" y="1300880"/>
            <a:ext cx="3816804" cy="31115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376441"/>
            <a:ext cx="3657258" cy="408663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1785103"/>
            <a:ext cx="3657258" cy="25582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376441"/>
            <a:ext cx="3671498" cy="40866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1785103"/>
            <a:ext cx="3671498" cy="25582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20-Dec-16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209534216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20-Dec-16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2777740608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20-Dec-16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64174768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2780167" cy="1366439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457200"/>
            <a:ext cx="4808943" cy="3886200"/>
          </a:xfrm>
        </p:spPr>
        <p:txBody>
          <a:bodyPr>
            <a:normAutofit/>
          </a:bodyPr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1823639"/>
            <a:ext cx="2780167" cy="2519761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20-Dec-16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59732657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accent5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buFont typeface="Playfair Display"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buSzPct val="100000"/>
              <a:buFont typeface="Playfair Display"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buSzPct val="100000"/>
              <a:buFont typeface="Playfair Display"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buSzPct val="100000"/>
              <a:buFont typeface="Playfair Display"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buSzPct val="100000"/>
              <a:buFont typeface="Playfair Display"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buSzPct val="100000"/>
              <a:buFont typeface="Playfair Display"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buSzPct val="100000"/>
              <a:buFont typeface="Playfair Display"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buSzPct val="100000"/>
              <a:buFont typeface="Playfair Display"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buSzPct val="100000"/>
              <a:buFont typeface="Playfair Display"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d">
                <a:solidFill>
                  <a:schemeClr val="lt1"/>
                </a:solidFill>
              </a:rPr>
              <a:t>‹#›</a:t>
            </a:fld>
            <a:endParaRPr lang="id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249" y="457200"/>
            <a:ext cx="2688125" cy="39036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442"/>
            <a:ext cx="4451212" cy="1372004"/>
          </a:xfrm>
        </p:spPr>
        <p:txBody>
          <a:bodyPr anchor="b">
            <a:noAutofit/>
          </a:bodyPr>
          <a:lstStyle>
            <a:lvl1pPr algn="ctr">
              <a:defRPr sz="2400" b="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81914" y="572776"/>
            <a:ext cx="2456813" cy="3684617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1829445"/>
            <a:ext cx="4451212" cy="2532101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20-Dec-16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197189732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ambar Panorama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3" y="410855"/>
            <a:ext cx="7606349" cy="28626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3423941"/>
            <a:ext cx="7766495" cy="407604"/>
          </a:xfrm>
        </p:spPr>
        <p:txBody>
          <a:bodyPr anchor="b">
            <a:normAutofit/>
          </a:bodyPr>
          <a:lstStyle>
            <a:lvl1pPr algn="ctr">
              <a:defRPr sz="210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77012" y="521257"/>
            <a:ext cx="7384010" cy="2644253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831546"/>
            <a:ext cx="7765322" cy="511854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20-Dec-16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451629373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udul d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56328"/>
            <a:ext cx="7765322" cy="265075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221385"/>
            <a:ext cx="7765322" cy="1126370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20-Dec-16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44486665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utipa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24467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707524"/>
            <a:ext cx="6564224" cy="399562"/>
          </a:xfrm>
        </p:spPr>
        <p:txBody>
          <a:bodyPr anchor="t">
            <a:normAutofit/>
          </a:bodyPr>
          <a:lstStyle>
            <a:lvl1pPr marL="0" indent="0" algn="r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228265"/>
            <a:ext cx="7765322" cy="11171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20-Dec-16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2950" y="66359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78537" y="219619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9232791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u N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1595207"/>
            <a:ext cx="7765322" cy="188387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3487917"/>
            <a:ext cx="7764149" cy="855483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20-Dec-16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620299422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20-Dec-16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551792776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 Gam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2" y="1363661"/>
            <a:ext cx="2504979" cy="1385888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50" y="1363661"/>
            <a:ext cx="2504979" cy="1385888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38" y="1363661"/>
            <a:ext cx="2504979" cy="138588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454188"/>
            <a:ext cx="2319276" cy="1202216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3360276"/>
            <a:ext cx="2475738" cy="9831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454321"/>
            <a:ext cx="2319276" cy="1206123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6" y="3360276"/>
            <a:ext cx="2475738" cy="9831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450824"/>
            <a:ext cx="2319276" cy="1205471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3360274"/>
            <a:ext cx="2475738" cy="983126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20-Dec-16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177899050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Judul dan Teks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20-Dec-16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110527066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Judul Vertikal dan Te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457200"/>
            <a:ext cx="1713365" cy="38862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457200"/>
            <a:ext cx="5937654" cy="3886201"/>
          </a:xfrm>
        </p:spPr>
        <p:txBody>
          <a:bodyPr vert="eaVert" anchor="t"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20-Dec-16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16357723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accent5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buFont typeface="Playfair Display"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buSzPct val="100000"/>
              <a:buFont typeface="Playfair Display"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buSzPct val="100000"/>
              <a:buFont typeface="Playfair Display"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buSzPct val="100000"/>
              <a:buFont typeface="Playfair Display"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buSzPct val="100000"/>
              <a:buFont typeface="Playfair Display"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buSzPct val="100000"/>
              <a:buFont typeface="Playfair Display"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buSzPct val="100000"/>
              <a:buFont typeface="Playfair Display"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buSzPct val="100000"/>
              <a:buFont typeface="Playfair Display"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buSzPct val="100000"/>
              <a:buFont typeface="Playfair Display"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d">
                <a:solidFill>
                  <a:schemeClr val="lt1"/>
                </a:solidFill>
              </a:rPr>
              <a:t>‹#›</a:t>
            </a:fld>
            <a:endParaRPr lang="id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186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d"/>
              <a:t>‹#›</a:t>
            </a:fld>
            <a:endParaRPr lang="id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571500"/>
            <a:ext cx="6856214" cy="40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952697" y="571500"/>
            <a:ext cx="2193989" cy="40005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386" y="973836"/>
            <a:ext cx="5486400" cy="2441448"/>
          </a:xfrm>
        </p:spPr>
        <p:txBody>
          <a:bodyPr anchor="b">
            <a:normAutofit/>
          </a:bodyPr>
          <a:lstStyle>
            <a:lvl1pPr algn="l">
              <a:defRPr sz="4425" spc="-75" baseline="0">
                <a:solidFill>
                  <a:srgbClr val="FFFFFF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11" y="3502685"/>
            <a:ext cx="5486400" cy="685800"/>
          </a:xfrm>
        </p:spPr>
        <p:txBody>
          <a:bodyPr anchor="t">
            <a:normAutofit/>
          </a:bodyPr>
          <a:lstStyle>
            <a:lvl1pPr marL="0" indent="0" algn="l">
              <a:buNone/>
              <a:defRPr sz="165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id-ID"/>
              <a:t>Klik untuk mengedit gaya subjudul Master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20-Dec-16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414590626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20-Dec-16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104747144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0934" y="973836"/>
            <a:ext cx="5486400" cy="2441448"/>
          </a:xfrm>
        </p:spPr>
        <p:txBody>
          <a:bodyPr anchor="b">
            <a:normAutofit/>
          </a:bodyPr>
          <a:lstStyle>
            <a:lvl1pPr>
              <a:defRPr sz="4425" b="0" spc="-75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14650" y="3504438"/>
            <a:ext cx="5486400" cy="685800"/>
          </a:xfrm>
        </p:spPr>
        <p:txBody>
          <a:bodyPr anchor="t">
            <a:normAutofit/>
          </a:bodyPr>
          <a:lstStyle>
            <a:lvl1pPr marL="0" indent="0">
              <a:buNone/>
              <a:defRPr sz="165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20-Dec-16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990411853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00934" y="651510"/>
            <a:ext cx="2606040" cy="38404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63590" y="651510"/>
            <a:ext cx="2606040" cy="38404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20-Dec-16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2125187927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0934" y="767690"/>
            <a:ext cx="2606040" cy="60579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00934" y="1448202"/>
            <a:ext cx="2606040" cy="301752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63847" y="767690"/>
            <a:ext cx="2606040" cy="609878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63847" y="1448202"/>
            <a:ext cx="2606040" cy="301752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20-Dec-16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4293814282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20-Dec-16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2334775143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20-Dec-16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56029950"/>
      </p:ext>
    </p:extLst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857250"/>
            <a:ext cx="2125980" cy="1783080"/>
          </a:xfrm>
        </p:spPr>
        <p:txBody>
          <a:bodyPr anchor="b">
            <a:normAutofit/>
          </a:bodyPr>
          <a:lstStyle>
            <a:lvl1pPr>
              <a:defRPr sz="2400" b="0" baseline="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0934" y="651510"/>
            <a:ext cx="5486400" cy="38404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" y="2620632"/>
            <a:ext cx="2125980" cy="174149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0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20-Dec-16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112207741"/>
      </p:ext>
    </p:extLst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857250"/>
            <a:ext cx="2125980" cy="178308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677983" y="575564"/>
            <a:ext cx="6086423" cy="3998214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" y="2619756"/>
            <a:ext cx="2125980" cy="174193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0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20-Dec-16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2624326" y="4767263"/>
            <a:ext cx="4433638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060692383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Judul dan Teks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20-Dec-16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19918754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d"/>
              <a:t>‹#›</a:t>
            </a:fld>
            <a:endParaRPr lang="id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Judul Vertikal dan Te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5750" y="742950"/>
            <a:ext cx="2114550" cy="3714750"/>
          </a:xfrm>
        </p:spPr>
        <p:txBody>
          <a:bodyPr vert="eaVert"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00934" y="651510"/>
            <a:ext cx="5486400" cy="3840480"/>
          </a:xfrm>
        </p:spPr>
        <p:txBody>
          <a:bodyPr vert="eaVert" anchor="t"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20-Dec-16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2439836318"/>
      </p:ext>
    </p:extLst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accent5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buFont typeface="Playfair Display"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buSzPct val="100000"/>
              <a:buFont typeface="Playfair Display"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buSzPct val="100000"/>
              <a:buFont typeface="Playfair Display"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buSzPct val="100000"/>
              <a:buFont typeface="Playfair Display"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buSzPct val="100000"/>
              <a:buFont typeface="Playfair Display"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buSzPct val="100000"/>
              <a:buFont typeface="Playfair Display"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buSzPct val="100000"/>
              <a:buFont typeface="Playfair Display"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buSzPct val="100000"/>
              <a:buFont typeface="Playfair Display"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buSzPct val="100000"/>
              <a:buFont typeface="Playfair Display"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d">
                <a:solidFill>
                  <a:schemeClr val="lt1"/>
                </a:solidFill>
              </a:rPr>
              <a:t>‹#›</a:t>
            </a:fld>
            <a:endParaRPr lang="id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5513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4900" y="2314324"/>
            <a:ext cx="8447150" cy="2478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894" y="765324"/>
            <a:ext cx="8245162" cy="1106260"/>
          </a:xfrm>
          <a:effectLst/>
        </p:spPr>
        <p:txBody>
          <a:bodyPr anchor="b">
            <a:normAutofit/>
          </a:bodyPr>
          <a:lstStyle>
            <a:lvl1pPr>
              <a:defRPr sz="2700">
                <a:solidFill>
                  <a:schemeClr val="accent1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5895" y="1871584"/>
            <a:ext cx="8245160" cy="442741"/>
          </a:xfrm>
        </p:spPr>
        <p:txBody>
          <a:bodyPr anchor="t">
            <a:normAutofit/>
          </a:bodyPr>
          <a:lstStyle>
            <a:lvl1pPr marL="0" indent="0" algn="l">
              <a:buNone/>
              <a:defRPr sz="1200" cap="all">
                <a:solidFill>
                  <a:schemeClr val="accent2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d-ID"/>
              <a:t>Klik untuk mengedit gaya subjudul Master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04463" y="4467103"/>
            <a:ext cx="2133600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20-Dec-16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5894" y="4463859"/>
            <a:ext cx="5187908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8725" y="4467103"/>
            <a:ext cx="762330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2528239124"/>
      </p:ext>
    </p:extLst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330214" y="460805"/>
            <a:ext cx="8482004" cy="89197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895" y="1635373"/>
            <a:ext cx="8272211" cy="2758727"/>
          </a:xfrm>
        </p:spPr>
        <p:txBody>
          <a:bodyPr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20-Dec-16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8725" y="4467103"/>
            <a:ext cx="789381" cy="273844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204690728"/>
      </p:ext>
    </p:extLst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5863" y="3856481"/>
            <a:ext cx="8468145" cy="944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2282933"/>
            <a:ext cx="8272211" cy="1123130"/>
          </a:xfrm>
        </p:spPr>
        <p:txBody>
          <a:bodyPr anchor="b">
            <a:normAutofit/>
          </a:bodyPr>
          <a:lstStyle>
            <a:lvl1pPr algn="l">
              <a:defRPr sz="2700" b="0" cap="all">
                <a:solidFill>
                  <a:schemeClr val="accent1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895" y="3406063"/>
            <a:ext cx="8272211" cy="450417"/>
          </a:xfrm>
        </p:spPr>
        <p:txBody>
          <a:bodyPr anchor="t">
            <a:normAutofit/>
          </a:bodyPr>
          <a:lstStyle>
            <a:lvl1pPr marL="0" indent="0" algn="l">
              <a:buNone/>
              <a:defRPr sz="1350" cap="all">
                <a:solidFill>
                  <a:schemeClr val="accent2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20-Dec-16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879778787"/>
      </p:ext>
    </p:extLst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4487" y="454916"/>
            <a:ext cx="8475027" cy="944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547244"/>
            <a:ext cx="8272212" cy="741249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5895" y="1671003"/>
            <a:ext cx="4066793" cy="2724785"/>
          </a:xfrm>
        </p:spPr>
        <p:txBody>
          <a:bodyPr>
            <a:normAutofit/>
          </a:bodyPr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1313" y="1671003"/>
            <a:ext cx="4066794" cy="2724785"/>
          </a:xfrm>
        </p:spPr>
        <p:txBody>
          <a:bodyPr>
            <a:normAutofit/>
          </a:bodyPr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20-Dec-16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512744125"/>
      </p:ext>
    </p:extLst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334487" y="454916"/>
            <a:ext cx="8475027" cy="944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5895" y="547244"/>
            <a:ext cx="8272212" cy="741249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5415" y="1688169"/>
            <a:ext cx="3815306" cy="402004"/>
          </a:xfrm>
        </p:spPr>
        <p:txBody>
          <a:bodyPr anchor="b">
            <a:noAutofit/>
          </a:bodyPr>
          <a:lstStyle>
            <a:lvl1pPr marL="0" indent="0">
              <a:buNone/>
              <a:defRPr sz="1650" b="0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896" y="2194540"/>
            <a:ext cx="4044825" cy="2201249"/>
          </a:xfrm>
        </p:spPr>
        <p:txBody>
          <a:bodyPr anchor="t">
            <a:normAutofit/>
          </a:bodyPr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2802" y="1688169"/>
            <a:ext cx="3815305" cy="415030"/>
          </a:xfrm>
        </p:spPr>
        <p:txBody>
          <a:bodyPr anchor="b">
            <a:noAutofit/>
          </a:bodyPr>
          <a:lstStyle>
            <a:lvl1pPr marL="0" indent="0">
              <a:buNone/>
              <a:defRPr sz="1650" b="0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194540"/>
            <a:ext cx="4044825" cy="2201249"/>
          </a:xfrm>
        </p:spPr>
        <p:txBody>
          <a:bodyPr anchor="t">
            <a:normAutofit/>
          </a:bodyPr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20-Dec-16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2180363946"/>
      </p:ext>
    </p:extLst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330512" y="454916"/>
            <a:ext cx="8475027" cy="944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31921" y="547244"/>
            <a:ext cx="8272212" cy="741249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20-Dec-16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879507154"/>
      </p:ext>
    </p:extLst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20-Dec-16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4006397411"/>
      </p:ext>
    </p:extLst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335863" y="3856480"/>
            <a:ext cx="8473650" cy="9560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3946722"/>
            <a:ext cx="3682084" cy="517136"/>
          </a:xfrm>
        </p:spPr>
        <p:txBody>
          <a:bodyPr anchor="ctr"/>
          <a:lstStyle>
            <a:lvl1pPr algn="l">
              <a:defRPr sz="15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862" y="450900"/>
            <a:ext cx="8469630" cy="3153600"/>
          </a:xfrm>
        </p:spPr>
        <p:txBody>
          <a:bodyPr anchor="ctr">
            <a:normAutofit/>
          </a:bodyPr>
          <a:lstStyle>
            <a:lvl1pPr>
              <a:defRPr sz="1500">
                <a:solidFill>
                  <a:schemeClr val="tx2"/>
                </a:solidFill>
              </a:defRPr>
            </a:lvl1pPr>
            <a:lvl2pPr>
              <a:defRPr sz="1350">
                <a:solidFill>
                  <a:schemeClr val="tx2"/>
                </a:solidFill>
              </a:defRPr>
            </a:lvl2pPr>
            <a:lvl3pPr>
              <a:defRPr sz="1200">
                <a:solidFill>
                  <a:schemeClr val="tx2"/>
                </a:solidFill>
              </a:defRPr>
            </a:lvl3pPr>
            <a:lvl4pPr>
              <a:defRPr sz="1050">
                <a:solidFill>
                  <a:schemeClr val="tx2"/>
                </a:solidFill>
              </a:defRPr>
            </a:lvl4pPr>
            <a:lvl5pPr>
              <a:defRPr sz="1050">
                <a:solidFill>
                  <a:schemeClr val="tx2"/>
                </a:solidFill>
              </a:defRPr>
            </a:lvl5pPr>
            <a:lvl6pPr>
              <a:defRPr sz="1050">
                <a:solidFill>
                  <a:schemeClr val="tx2"/>
                </a:solidFill>
              </a:defRPr>
            </a:lvl6pPr>
            <a:lvl7pPr>
              <a:defRPr sz="1050">
                <a:solidFill>
                  <a:schemeClr val="tx2"/>
                </a:solidFill>
              </a:defRPr>
            </a:lvl7pPr>
            <a:lvl8pPr>
              <a:defRPr sz="1050">
                <a:solidFill>
                  <a:schemeClr val="tx2"/>
                </a:solidFill>
              </a:defRPr>
            </a:lvl8pPr>
            <a:lvl9pPr>
              <a:defRPr sz="1050">
                <a:solidFill>
                  <a:schemeClr val="tx2"/>
                </a:solidFill>
              </a:defRPr>
            </a:lvl9pPr>
          </a:lstStyle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8" y="3946723"/>
            <a:ext cx="4402490" cy="517136"/>
          </a:xfrm>
        </p:spPr>
        <p:txBody>
          <a:bodyPr anchor="ctr">
            <a:normAutofit/>
          </a:bodyPr>
          <a:lstStyle>
            <a:lvl1pPr marL="0" indent="0" algn="r">
              <a:buNone/>
              <a:defRPr sz="825">
                <a:solidFill>
                  <a:schemeClr val="bg1"/>
                </a:solidFill>
              </a:defRPr>
            </a:lvl1pPr>
            <a:lvl2pPr marL="342900" indent="0">
              <a:buNone/>
              <a:defRPr sz="825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20-Dec-16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44328209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d"/>
              <a:t>‹#›</a:t>
            </a:fld>
            <a:endParaRPr lang="id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3520042"/>
            <a:ext cx="8272212" cy="425054"/>
          </a:xfrm>
        </p:spPr>
        <p:txBody>
          <a:bodyPr anchor="b">
            <a:normAutofit/>
          </a:bodyPr>
          <a:lstStyle>
            <a:lvl1pPr algn="l">
              <a:defRPr sz="1800" b="0">
                <a:solidFill>
                  <a:schemeClr val="accent1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5863" y="449794"/>
            <a:ext cx="8468144" cy="266793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5894" y="3945096"/>
            <a:ext cx="8272213" cy="449003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20-Dec-16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706805661"/>
      </p:ext>
    </p:extLst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Judul dan Teks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0214" y="460805"/>
            <a:ext cx="8482004" cy="89197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20-Dec-16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222394224"/>
      </p:ext>
    </p:extLst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Judul Vertikal dan Te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1" y="449794"/>
            <a:ext cx="2180113" cy="43627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506795"/>
            <a:ext cx="1503123" cy="3887305"/>
          </a:xfrm>
        </p:spPr>
        <p:txBody>
          <a:bodyPr vert="eaVert"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3" y="506795"/>
            <a:ext cx="5922209" cy="3887305"/>
          </a:xfrm>
        </p:spPr>
        <p:txBody>
          <a:bodyPr vert="eaVert" anchor="t"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4467103"/>
            <a:ext cx="996106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20-Dec-16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3" y="4463859"/>
            <a:ext cx="592220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34962" y="4467103"/>
            <a:ext cx="873146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347345885"/>
      </p:ext>
    </p:extLst>
  </p:cSld>
  <p:clrMapOvr>
    <a:masterClrMapping/>
  </p:clrMapOvr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3398"/>
            <a:ext cx="6858000" cy="17907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id-ID"/>
              <a:t>Klik untuk mengedit gaya subjudul Master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4893-DBDA-4BFA-9CE1-4BFE7CD0F8CF}" type="datetime1">
              <a:rPr lang="en-US" smtClean="0"/>
              <a:t>20-Dec-16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50705293"/>
      </p:ext>
    </p:extLst>
  </p:cSld>
  <p:clrMapOvr>
    <a:masterClrMapping/>
  </p:clrMapOvr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1">
              <a:rPr lang="en-US" smtClean="0"/>
              <a:t>20-Dec-16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2140008814"/>
      </p:ext>
    </p:extLst>
  </p:cSld>
  <p:clrMapOvr>
    <a:masterClrMapping/>
  </p:clrMapOvr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4317"/>
            <a:ext cx="7886700" cy="2138406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14475"/>
            <a:ext cx="78867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84E2-2D7A-43CF-AC90-352A289A783A}" type="datetime1">
              <a:rPr lang="en-US" smtClean="0"/>
              <a:t>20-Dec-16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488174213"/>
      </p:ext>
    </p:extLst>
  </p:cSld>
  <p:clrMapOvr>
    <a:masterClrMapping/>
  </p:clrMapOvr>
  <p:hf sldNum="0"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371600"/>
            <a:ext cx="3886200" cy="3263503"/>
          </a:xfrm>
        </p:spPr>
        <p:txBody>
          <a:bodyPr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71600"/>
            <a:ext cx="3886200" cy="3263503"/>
          </a:xfrm>
        </p:spPr>
        <p:txBody>
          <a:bodyPr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en-US" smtClean="0"/>
              <a:t>20-Dec-16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2165040103"/>
      </p:ext>
    </p:extLst>
  </p:cSld>
  <p:clrMapOvr>
    <a:masterClrMapping/>
  </p:clrMapOvr>
  <p:hf sldNum="0"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261388"/>
            <a:ext cx="3867150" cy="619274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1880663"/>
            <a:ext cx="3867150" cy="2760394"/>
          </a:xfrm>
        </p:spPr>
        <p:txBody>
          <a:bodyPr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1388"/>
            <a:ext cx="3886201" cy="619274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80663"/>
            <a:ext cx="3886201" cy="2760394"/>
          </a:xfrm>
        </p:spPr>
        <p:txBody>
          <a:bodyPr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en-US" smtClean="0"/>
              <a:t>20-Dec-16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150629"/>
      </p:ext>
    </p:extLst>
  </p:cSld>
  <p:clrMapOvr>
    <a:masterClrMapping/>
  </p:clrMapOvr>
  <p:hf sldNum="0"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 smtClean="0"/>
              <a:t>20-Dec-16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52963"/>
      </p:ext>
    </p:extLst>
  </p:cSld>
  <p:clrMapOvr>
    <a:masterClrMapping/>
  </p:clrMapOvr>
  <p:hf sldNum="0"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1">
              <a:rPr lang="en-US" smtClean="0"/>
              <a:t>20-Dec-16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27213490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d"/>
              <a:t>‹#›</a:t>
            </a:fld>
            <a:endParaRPr lang="id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42900"/>
            <a:ext cx="2948940" cy="1200148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2950"/>
            <a:ext cx="4629150" cy="36576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1543049"/>
            <a:ext cx="2948940" cy="28575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1">
              <a:rPr lang="en-US" smtClean="0"/>
              <a:t>20-Dec-16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714041190"/>
      </p:ext>
    </p:extLst>
  </p:cSld>
  <p:clrMapOvr>
    <a:masterClrMapping/>
  </p:clrMapOvr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42900"/>
            <a:ext cx="2948940" cy="120015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742950"/>
            <a:ext cx="4629150" cy="36576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1543050"/>
            <a:ext cx="2948940" cy="28575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74940-A916-4C8B-9648-02A2D3898F9E}" type="datetime1">
              <a:rPr lang="en-US" smtClean="0"/>
              <a:t>20-Dec-16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293809257"/>
      </p:ext>
    </p:extLst>
  </p:cSld>
  <p:clrMapOvr>
    <a:masterClrMapping/>
  </p:clrMapOvr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Judul dan Teks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1">
              <a:rPr lang="en-US" smtClean="0"/>
              <a:t>20-Dec-16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540474495"/>
      </p:ext>
    </p:extLst>
  </p:cSld>
  <p:clrMapOvr>
    <a:masterClrMapping/>
  </p:clrMapOvr>
  <p:hf sldNum="0"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Judul Vertikal dan Te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0271"/>
            <a:ext cx="1971675" cy="4358879"/>
          </a:xfrm>
        </p:spPr>
        <p:txBody>
          <a:bodyPr vert="eaVert"/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0272"/>
            <a:ext cx="5800725" cy="4358878"/>
          </a:xfrm>
        </p:spPr>
        <p:txBody>
          <a:bodyPr vert="eaVert"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1">
              <a:rPr lang="en-US" smtClean="0"/>
              <a:t>20-Dec-16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2417365816"/>
      </p:ext>
    </p:extLst>
  </p:cSld>
  <p:clrMapOvr>
    <a:masterClrMapping/>
  </p:clrMapOvr>
  <p:hf sldNum="0"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d"/>
              <a:t>‹#›</a:t>
            </a:fld>
            <a:endParaRPr lang="id"/>
          </a:p>
        </p:txBody>
      </p:sp>
    </p:spTree>
    <p:extLst>
      <p:ext uri="{BB962C8B-B14F-4D97-AF65-F5344CB8AC3E}">
        <p14:creationId xmlns:p14="http://schemas.microsoft.com/office/powerpoint/2010/main" val="403245977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Judul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799" y="1473200"/>
            <a:ext cx="5398295" cy="1816098"/>
          </a:xfrm>
        </p:spPr>
        <p:txBody>
          <a:bodyPr anchor="b">
            <a:normAutofit/>
          </a:bodyPr>
          <a:lstStyle>
            <a:lvl1pPr algn="r">
              <a:defRPr sz="3600">
                <a:effectLst/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799" y="3289300"/>
            <a:ext cx="5398295" cy="1054100"/>
          </a:xfrm>
        </p:spPr>
        <p:txBody>
          <a:bodyPr anchor="t">
            <a:normAutofit/>
          </a:bodyPr>
          <a:lstStyle>
            <a:lvl1pPr marL="0" indent="0" algn="r">
              <a:buNone/>
              <a:defRPr sz="1350" cap="all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d-ID"/>
              <a:t>Klik untuk mengedit gaya subjudul Master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419" y="4402932"/>
            <a:ext cx="1200150" cy="283369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20-Dec-16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799" y="4402932"/>
            <a:ext cx="3670469" cy="283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56719" y="4402932"/>
            <a:ext cx="413375" cy="283369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934093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20-Dec-16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168821732"/>
      </p:ext>
    </p:extLst>
  </p:cSld>
  <p:clrMapOvr>
    <a:masterClrMapping/>
  </p:clrMapOvr>
  <p:hf sldNum="0"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2481436"/>
            <a:ext cx="7598570" cy="1101600"/>
          </a:xfrm>
        </p:spPr>
        <p:txBody>
          <a:bodyPr anchor="b"/>
          <a:lstStyle>
            <a:lvl1pPr algn="l">
              <a:defRPr sz="3000" b="0" cap="all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49" y="3583036"/>
            <a:ext cx="759857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 cap="all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20-Dec-16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777440154"/>
      </p:ext>
    </p:extLst>
  </p:cSld>
  <p:clrMapOvr>
    <a:masterClrMapping/>
  </p:clrMapOvr>
  <p:hf sldNum="0"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1" y="1606550"/>
            <a:ext cx="3746501" cy="2736851"/>
          </a:xfrm>
        </p:spPr>
        <p:txBody>
          <a:bodyPr>
            <a:normAutofit/>
          </a:bodyPr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6421" y="1606551"/>
            <a:ext cx="3746499" cy="2736850"/>
          </a:xfrm>
        </p:spPr>
        <p:txBody>
          <a:bodyPr>
            <a:normAutofit/>
          </a:bodyPr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20-Dec-16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830387086"/>
      </p:ext>
    </p:extLst>
  </p:cSld>
  <p:clrMapOvr>
    <a:masterClrMapping/>
  </p:clrMapOvr>
  <p:hf sldNum="0"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30252" y="1663700"/>
            <a:ext cx="353179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1" y="2152651"/>
            <a:ext cx="3747692" cy="2190749"/>
          </a:xfrm>
        </p:spPr>
        <p:txBody>
          <a:bodyPr anchor="t">
            <a:normAutofit/>
          </a:bodyPr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572003" y="1670050"/>
            <a:ext cx="3542110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67612" y="2152651"/>
            <a:ext cx="3746501" cy="2190749"/>
          </a:xfrm>
        </p:spPr>
        <p:txBody>
          <a:bodyPr anchor="t">
            <a:normAutofit/>
          </a:bodyPr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20-Dec-16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406267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3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Playfair Display"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Playfair Display"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Playfair Display"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Playfair Display"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Playfair Display"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Playfair Display"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Playfair Display"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Playfair Display"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Playfair Display"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d">
                <a:solidFill>
                  <a:schemeClr val="lt1"/>
                </a:solidFill>
              </a:rPr>
              <a:t>‹#›</a:t>
            </a:fld>
            <a:endParaRPr lang="id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20-Dec-16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975006114"/>
      </p:ext>
    </p:extLst>
  </p:cSld>
  <p:clrMapOvr>
    <a:masterClrMapping/>
  </p:clrMapOvr>
  <p:hf sldNum="0"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20-Dec-16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2548518067"/>
      </p:ext>
    </p:extLst>
  </p:cSld>
  <p:clrMapOvr>
    <a:masterClrMapping/>
  </p:clrMapOvr>
  <p:hf sldNum="0"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555750"/>
            <a:ext cx="2760664" cy="10287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6151" y="457201"/>
            <a:ext cx="4626770" cy="3886200"/>
          </a:xfrm>
        </p:spPr>
        <p:txBody>
          <a:bodyPr anchor="ctr">
            <a:normAutofit/>
          </a:bodyPr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584450"/>
            <a:ext cx="2760664" cy="13716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20-Dec-16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4119904172"/>
      </p:ext>
    </p:extLst>
  </p:cSld>
  <p:clrMapOvr>
    <a:masterClrMapping/>
  </p:clrMapOvr>
  <p:hf sldNum="0"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200150"/>
            <a:ext cx="4623490" cy="102870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52190" y="685800"/>
            <a:ext cx="2460731" cy="3429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228850"/>
            <a:ext cx="4623490" cy="1371600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20-Dec-16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775662127"/>
      </p:ext>
    </p:extLst>
  </p:cSld>
  <p:clrMapOvr>
    <a:masterClrMapping/>
  </p:clrMapOvr>
  <p:hf sldNum="0"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ambar Panorama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3549649"/>
            <a:ext cx="759857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8701" y="699084"/>
            <a:ext cx="6569870" cy="237373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3974702"/>
            <a:ext cx="7598570" cy="37028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20-Dec-16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220337627"/>
      </p:ext>
    </p:extLst>
  </p:cSld>
  <p:clrMapOvr>
    <a:masterClrMapping/>
  </p:clrMapOvr>
  <p:hf sldNum="0"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udul d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70" cy="2343149"/>
          </a:xfrm>
        </p:spPr>
        <p:txBody>
          <a:bodyPr anchor="ctr">
            <a:normAutofit/>
          </a:bodyPr>
          <a:lstStyle>
            <a:lvl1pPr algn="l">
              <a:defRPr sz="2400" b="0" cap="none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3257550"/>
            <a:ext cx="7598571" cy="108585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20-Dec-16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566747150"/>
      </p:ext>
    </p:extLst>
  </p:cSld>
  <p:clrMapOvr>
    <a:masterClrMapping/>
  </p:clrMapOvr>
  <p:hf sldNum="0"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utipa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678400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6206" y="6175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201" y="457201"/>
            <a:ext cx="7162799" cy="2057399"/>
          </a:xfrm>
        </p:spPr>
        <p:txBody>
          <a:bodyPr anchor="ctr">
            <a:normAutofit/>
          </a:bodyPr>
          <a:lstStyle>
            <a:lvl1pPr algn="l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3406" y="2514600"/>
            <a:ext cx="7004388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599" y="3257550"/>
            <a:ext cx="7614275" cy="108585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20-Dec-16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271810128"/>
      </p:ext>
    </p:extLst>
  </p:cSld>
  <p:clrMapOvr>
    <a:masterClrMapping/>
  </p:clrMapOvr>
  <p:hf sldNum="0"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u N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2" y="2481436"/>
            <a:ext cx="7598569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3583036"/>
            <a:ext cx="7598570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20-Dec-16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4087828028"/>
      </p:ext>
    </p:extLst>
  </p:cSld>
  <p:clrMapOvr>
    <a:masterClrMapping/>
  </p:clrMapOvr>
  <p:hf sldNum="0"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u Nama dengan Kutip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78400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6206" y="6175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744201" y="457201"/>
            <a:ext cx="7162799" cy="2057399"/>
          </a:xfrm>
        </p:spPr>
        <p:txBody>
          <a:bodyPr anchor="ctr">
            <a:normAutofit/>
          </a:bodyPr>
          <a:lstStyle>
            <a:lvl1pPr algn="l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350" y="2914650"/>
            <a:ext cx="7601577" cy="6667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d-ID"/>
              <a:t>Edit gaya teks Master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49" y="3581400"/>
            <a:ext cx="7601577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20-Dec-16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2153494714"/>
      </p:ext>
    </p:extLst>
  </p:cSld>
  <p:clrMapOvr>
    <a:masterClrMapping/>
  </p:clrMapOvr>
  <p:hf sldNum="0"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ar atau Sal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70" cy="20573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351" y="2628900"/>
            <a:ext cx="7598571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d-ID"/>
              <a:t>Edit gaya teks Master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3257550"/>
            <a:ext cx="7598571" cy="10858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20-Dec-16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236212266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265500" y="2921400"/>
            <a:ext cx="4045200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d"/>
              <a:t>‹#›</a:t>
            </a:fld>
            <a:endParaRPr lang="id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Judul dan Teks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20-Dec-16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69" cy="1092200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992370"/>
      </p:ext>
    </p:extLst>
  </p:cSld>
  <p:clrMapOvr>
    <a:masterClrMapping/>
  </p:clrMapOvr>
  <p:hf sldNum="0"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Judul Vertikal dan Te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4006" y="457200"/>
            <a:ext cx="1618914" cy="3886201"/>
          </a:xfrm>
        </p:spPr>
        <p:txBody>
          <a:bodyPr vert="eaVert"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457200"/>
            <a:ext cx="5874087" cy="3886200"/>
          </a:xfrm>
        </p:spPr>
        <p:txBody>
          <a:bodyPr vert="eaVert" anchor="t"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20-Dec-16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2343000241"/>
      </p:ext>
    </p:extLst>
  </p:cSld>
  <p:clrMapOvr>
    <a:masterClrMapping/>
  </p:clrMapOvr>
  <p:hf sldNum="0"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d"/>
              <a:t>‹#›</a:t>
            </a:fld>
            <a:endParaRPr lang="id"/>
          </a:p>
        </p:txBody>
      </p:sp>
    </p:spTree>
    <p:extLst>
      <p:ext uri="{BB962C8B-B14F-4D97-AF65-F5344CB8AC3E}">
        <p14:creationId xmlns:p14="http://schemas.microsoft.com/office/powerpoint/2010/main" val="35555096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Judul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80902" y="950797"/>
            <a:ext cx="7182197" cy="323096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085851" y="1058711"/>
            <a:ext cx="6972300" cy="3026078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3851910" y="950798"/>
            <a:ext cx="1440180" cy="548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3937635" y="950798"/>
            <a:ext cx="1268730" cy="483971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1281" y="1568447"/>
            <a:ext cx="6801440" cy="19431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5400" b="0" kern="1200" cap="all" spc="-75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1575" y="3511547"/>
            <a:ext cx="6803136" cy="3429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200" spc="6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d-ID"/>
              <a:t>Klik untuk mengedit gaya subjudul Master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3989070" y="1005942"/>
            <a:ext cx="1165860" cy="395410"/>
          </a:xfrm>
        </p:spPr>
        <p:txBody>
          <a:bodyPr/>
          <a:lstStyle>
            <a:lvl1pPr algn="ctr">
              <a:defRPr sz="97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20-Dec-16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090422" y="3908295"/>
            <a:ext cx="4429125" cy="17145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6455190" y="3909060"/>
            <a:ext cx="1583911" cy="1714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779941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20-Dec-16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071318882"/>
      </p:ext>
    </p:extLst>
  </p:cSld>
  <p:clrMapOvr>
    <a:masterClrMapping/>
  </p:clrMapOvr>
  <p:hf sldNum="0"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eader Bagia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980902" y="950797"/>
            <a:ext cx="7182197" cy="323096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085850" y="1058711"/>
            <a:ext cx="6972300" cy="3026078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3851910" y="950798"/>
            <a:ext cx="1440180" cy="548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3937635" y="950798"/>
            <a:ext cx="1268730" cy="483971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2717" y="1570732"/>
            <a:ext cx="6803136" cy="1940814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5400" kern="1200" cap="all" spc="-75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2718" y="3511547"/>
            <a:ext cx="6803136" cy="342900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  <a:effectLst/>
              </a:defRPr>
            </a:lvl1pPr>
            <a:lvl2pPr marL="3429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991356" y="1008377"/>
            <a:ext cx="1165860" cy="397764"/>
          </a:xfrm>
        </p:spPr>
        <p:txBody>
          <a:bodyPr/>
          <a:lstStyle>
            <a:lvl1pPr algn="ctr">
              <a:defRPr lang="en-US" sz="975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B61BEF0D-F0BB-DE4B-95CE-6DB70DBA9567}" type="datetimeFigureOut">
              <a:rPr lang="en-US" smtClean="0"/>
              <a:pPr/>
              <a:t>20-Dec-16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0165" y="3908295"/>
            <a:ext cx="4430268" cy="17145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3378" y="3908295"/>
            <a:ext cx="1584198" cy="1714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331037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0" y="1577340"/>
            <a:ext cx="3566160" cy="2811780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7740" y="1577340"/>
            <a:ext cx="3566160" cy="2811780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20-Dec-16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4061002238"/>
      </p:ext>
    </p:extLst>
  </p:cSld>
  <p:clrMapOvr>
    <a:masterClrMapping/>
  </p:clrMapOvr>
  <p:hf sldNum="0"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2386" y="1555751"/>
            <a:ext cx="3566160" cy="48006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425" b="0">
                <a:solidFill>
                  <a:schemeClr val="tx2"/>
                </a:solidFill>
                <a:latin typeface="+mn-lt"/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2386" y="2066924"/>
            <a:ext cx="3566160" cy="2400300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80026" y="1555751"/>
            <a:ext cx="3566160" cy="48006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425" b="0">
                <a:solidFill>
                  <a:schemeClr val="tx2"/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80026" y="2067436"/>
            <a:ext cx="3566160" cy="2400300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20-Dec-16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622767955"/>
      </p:ext>
    </p:extLst>
  </p:cSld>
  <p:clrMapOvr>
    <a:masterClrMapping/>
  </p:clrMapOvr>
  <p:hf sldNum="0"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20-Dec-16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929382852"/>
      </p:ext>
    </p:extLst>
  </p:cSld>
  <p:clrMapOvr>
    <a:masterClrMapping/>
  </p:clrMapOvr>
  <p:hf sldNum="0"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20-Dec-16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69406648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d"/>
              <a:t>‹#›</a:t>
            </a:fld>
            <a:endParaRPr lang="id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84147" y="178308"/>
            <a:ext cx="6398514" cy="47868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6765290" y="178308"/>
            <a:ext cx="2194560" cy="4786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300" y="455544"/>
            <a:ext cx="1823085" cy="1234440"/>
          </a:xfrm>
        </p:spPr>
        <p:txBody>
          <a:bodyPr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50" y="457200"/>
            <a:ext cx="5829300" cy="4000500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72300" y="1714500"/>
            <a:ext cx="1823085" cy="26289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0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20-Dec-16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7795258" y="4667252"/>
            <a:ext cx="1097280" cy="20574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68160" y="281178"/>
            <a:ext cx="1988820" cy="4581144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23156181"/>
      </p:ext>
    </p:extLst>
  </p:cSld>
  <p:clrMapOvr>
    <a:masterClrMapping/>
  </p:clrMapOvr>
  <p:hf sldNum="0"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765290" y="178308"/>
            <a:ext cx="2194560" cy="4786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300" y="452628"/>
            <a:ext cx="1824228" cy="1234440"/>
          </a:xfrm>
        </p:spPr>
        <p:txBody>
          <a:bodyPr anchor="b">
            <a:noAutofit/>
          </a:bodyPr>
          <a:lstStyle>
            <a:lvl1pPr algn="l">
              <a:defRPr sz="21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449" y="178308"/>
            <a:ext cx="6398514" cy="4786884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72300" y="1714500"/>
            <a:ext cx="1824228" cy="262661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0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B61BEF0D-F0BB-DE4B-95CE-6DB70DBA9567}" type="datetimeFigureOut">
              <a:rPr lang="en-US" smtClean="0"/>
              <a:pPr/>
              <a:t>20-Dec-16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685800" rtl="0" eaLnBrk="1" latinLnBrk="0" hangingPunct="1">
              <a:defRPr lang="en-US" sz="75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97546" y="4670298"/>
            <a:ext cx="1097280" cy="20574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68160" y="281178"/>
            <a:ext cx="1988820" cy="4581144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2487938"/>
      </p:ext>
    </p:extLst>
  </p:cSld>
  <p:clrMapOvr>
    <a:masterClrMapping/>
  </p:clrMapOvr>
  <p:hf sldNum="0"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Judul dan Teks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20-Dec-16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2305509675"/>
      </p:ext>
    </p:extLst>
  </p:cSld>
  <p:clrMapOvr>
    <a:masterClrMapping/>
  </p:clrMapOvr>
  <p:hf sldNum="0"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Judul Vertikal dan Te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571500"/>
            <a:ext cx="1771650" cy="3943350"/>
          </a:xfrm>
        </p:spPr>
        <p:txBody>
          <a:bodyPr vert="eaVert"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571500"/>
            <a:ext cx="6057900" cy="3943350"/>
          </a:xfrm>
        </p:spPr>
        <p:txBody>
          <a:bodyPr vert="eaVert"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20-Dec-16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712685395"/>
      </p:ext>
    </p:extLst>
  </p:cSld>
  <p:clrMapOvr>
    <a:masterClrMapping/>
  </p:clrMapOvr>
  <p:hf sldNum="0"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d"/>
              <a:t>‹#›</a:t>
            </a:fld>
            <a:endParaRPr lang="id"/>
          </a:p>
        </p:txBody>
      </p:sp>
    </p:spTree>
    <p:extLst>
      <p:ext uri="{BB962C8B-B14F-4D97-AF65-F5344CB8AC3E}">
        <p14:creationId xmlns:p14="http://schemas.microsoft.com/office/powerpoint/2010/main" val="215175681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73355" y="182881"/>
            <a:ext cx="8793480" cy="4783454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661782"/>
            <a:ext cx="7475220" cy="219456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5400" b="1" cap="all" baseline="0">
                <a:solidFill>
                  <a:srgbClr val="FFFFFF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2902226"/>
            <a:ext cx="6575895" cy="1041124"/>
          </a:xfrm>
        </p:spPr>
        <p:txBody>
          <a:bodyPr>
            <a:normAutofit/>
          </a:bodyPr>
          <a:lstStyle>
            <a:lvl1pPr marL="0" indent="0" algn="ctr">
              <a:buNone/>
              <a:defRPr sz="1650">
                <a:solidFill>
                  <a:srgbClr val="FFFFFF"/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id-ID"/>
              <a:t>Klik untuk mengedit gaya subjudul Master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t>20-Dec-16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2800350"/>
            <a:ext cx="61722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315872"/>
      </p:ext>
    </p:extLst>
  </p:cSld>
  <p:clrMapOvr>
    <a:masterClrMapping/>
  </p:clrMapOvr>
  <p:hf sldNum="0"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20-Dec-16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4181530420"/>
      </p:ext>
    </p:extLst>
  </p:cSld>
  <p:clrMapOvr>
    <a:masterClrMapping/>
  </p:clrMapOvr>
  <p:hf sldNum="0" hdr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880181"/>
            <a:ext cx="7475220" cy="219456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5400" b="0" cap="all" baseline="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3115890"/>
            <a:ext cx="6576822" cy="1022855"/>
          </a:xfrm>
        </p:spPr>
        <p:txBody>
          <a:bodyPr anchor="t">
            <a:normAutofit/>
          </a:bodyPr>
          <a:lstStyle>
            <a:lvl1pPr marL="0" indent="0" algn="ctr">
              <a:buNone/>
              <a:defRPr sz="165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20-Dec-16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3015306"/>
            <a:ext cx="61722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3996405"/>
      </p:ext>
    </p:extLst>
  </p:cSld>
  <p:clrMapOvr>
    <a:masterClrMapping/>
  </p:clrMapOvr>
  <p:hf sldNum="0" hdr="0" ft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1543049"/>
            <a:ext cx="3566160" cy="301752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1543050"/>
            <a:ext cx="3566160" cy="301752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20-Dec-16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394031487"/>
      </p:ext>
    </p:extLst>
  </p:cSld>
  <p:clrMapOvr>
    <a:masterClrMapping/>
  </p:clrMapOvr>
  <p:hf sldNum="0" hdr="0" ftr="0" dt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1501133"/>
            <a:ext cx="3566160" cy="58293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041112"/>
            <a:ext cx="3566160" cy="25374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499274"/>
            <a:ext cx="3566160" cy="58293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039492"/>
            <a:ext cx="3566160" cy="25374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20-Dec-16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48735075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4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4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92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Playfair Display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layfair Display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layfair Display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layfair Display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layfair Display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layfair Display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layfair Display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layfair Display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layfair Display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299337"/>
            <a:ext cx="7765322" cy="304406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20-Dec-16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9331726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3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295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540000" indent="-2025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3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769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2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039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255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1510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18013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09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2329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569214"/>
            <a:ext cx="2582693" cy="39982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9689" y="842878"/>
            <a:ext cx="2210612" cy="3450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8861898" y="569214"/>
            <a:ext cx="288036" cy="3998214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1951" y="648081"/>
            <a:ext cx="5486400" cy="3840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6849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20-Dec-16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01951" y="4767263"/>
            <a:ext cx="443363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75602" y="4767263"/>
            <a:ext cx="114819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accent1"/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2365999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 spc="-45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0000"/>
        </a:lnSpc>
        <a:spcBef>
          <a:spcPts val="900"/>
        </a:spcBef>
        <a:buClr>
          <a:schemeClr val="accent1"/>
        </a:buClr>
        <a:buFont typeface="Wingdings 2" pitchFamily="18" charset="2"/>
        <a:buChar char=""/>
        <a:defRPr sz="15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14350" indent="-13716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3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857250" indent="-13716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00150" indent="-13716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3050" indent="-13716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5894" y="528843"/>
            <a:ext cx="8272212" cy="8921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894" y="1752002"/>
            <a:ext cx="8272212" cy="2642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04464" y="4467103"/>
            <a:ext cx="21335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20-Dec-16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5894" y="4463859"/>
            <a:ext cx="518790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18725" y="4467103"/>
            <a:ext cx="78938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2"/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4901" y="342900"/>
            <a:ext cx="2777490" cy="712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031610" y="340232"/>
            <a:ext cx="2777490" cy="7391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181373" y="342900"/>
            <a:ext cx="2777490" cy="685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1634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1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9500" indent="-229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350" kern="1200">
          <a:solidFill>
            <a:schemeClr val="tx2"/>
          </a:solidFill>
          <a:latin typeface="+mn-lt"/>
          <a:ea typeface="+mn-ea"/>
          <a:cs typeface="+mn-cs"/>
        </a:defRPr>
      </a:lvl1pPr>
      <a:lvl2pPr marL="472500" indent="-229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2pPr>
      <a:lvl3pPr marL="675000" indent="-202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050" kern="1200">
          <a:solidFill>
            <a:schemeClr val="tx2"/>
          </a:solidFill>
          <a:latin typeface="+mn-lt"/>
          <a:ea typeface="+mn-ea"/>
          <a:cs typeface="+mn-cs"/>
        </a:defRPr>
      </a:lvl3pPr>
      <a:lvl4pPr marL="931500" indent="-175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4pPr>
      <a:lvl5pPr marL="1201500" indent="-175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5pPr>
      <a:lvl6pPr marL="1425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6pPr>
      <a:lvl7pPr marL="165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7pPr>
      <a:lvl8pPr marL="1875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8pPr>
      <a:lvl9pPr marL="21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274320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371600"/>
            <a:ext cx="7886700" cy="3263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86B75A-687E-405C-8A0B-8D00578BA2C3}" type="datetime1">
              <a:rPr lang="en-US" smtClean="0"/>
              <a:t>20-Dec-16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577562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4351" y="457201"/>
            <a:ext cx="7598569" cy="1092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1606551"/>
            <a:ext cx="7598569" cy="2736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42245" y="4402932"/>
            <a:ext cx="1200150" cy="283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20-Dec-16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1" y="4402932"/>
            <a:ext cx="5870744" cy="283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99546" y="4402932"/>
            <a:ext cx="413375" cy="283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4073849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3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6022" y="178308"/>
            <a:ext cx="8791956" cy="4786884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0100" y="481946"/>
            <a:ext cx="7543800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100" y="1577340"/>
            <a:ext cx="7543800" cy="2948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5740" y="4730754"/>
            <a:ext cx="2057400" cy="2057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7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BC48EC7-AF6A-48D3-8284-14BACBEBDD84}" type="datetimeFigureOut">
              <a:rPr lang="en-US" dirty="0"/>
              <a:t>20-Dec-16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17470" y="4730754"/>
            <a:ext cx="3909060" cy="2057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7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52410" y="4730754"/>
            <a:ext cx="1097280" cy="2057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7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40163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sz="36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37160" indent="-137160" algn="l" defTabSz="685800" rtl="0" eaLnBrk="1" latinLnBrk="0" hangingPunct="1">
        <a:lnSpc>
          <a:spcPct val="100000"/>
        </a:lnSpc>
        <a:spcBef>
          <a:spcPts val="675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73355" y="182881"/>
            <a:ext cx="8793480" cy="478345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457200"/>
            <a:ext cx="7406640" cy="1017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1543050"/>
            <a:ext cx="7404653" cy="302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4667871"/>
            <a:ext cx="174680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20-Dec-16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4667871"/>
            <a:ext cx="353833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4667871"/>
            <a:ext cx="127966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d" sz="1000" smtClean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 lang="id" sz="1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4044321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50"/>
        </a:spcBef>
        <a:buClr>
          <a:schemeClr val="accent1"/>
        </a:buClr>
        <a:buSzPct val="80000"/>
        <a:buFont typeface="Corbel" pitchFamily="34" charset="0"/>
        <a:buChar char="•"/>
        <a:defRPr sz="165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5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35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ctrTitle"/>
          </p:nvPr>
        </p:nvSpPr>
        <p:spPr>
          <a:xfrm>
            <a:off x="344250" y="1728700"/>
            <a:ext cx="8455500" cy="2792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id" sz="3200" b="0" i="1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BY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id" sz="3200" b="0" i="1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Hariyanto  				 5113100061</a:t>
            </a:r>
            <a:br>
              <a:rPr lang="en-US" sz="3200" b="0" i="1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id" sz="3200" b="0" i="1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Ayu Kardina  			</a:t>
            </a:r>
            <a:r>
              <a:rPr lang="en-US" sz="3200" b="0" i="1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	</a:t>
            </a:r>
            <a:r>
              <a:rPr lang="id" sz="3200" b="0" i="1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5113100072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id" sz="3200" b="0" i="1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Nanang Taufan	 	</a:t>
            </a:r>
            <a:r>
              <a:rPr lang="en-US" sz="3200" b="0" i="1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	</a:t>
            </a:r>
            <a:r>
              <a:rPr lang="id" sz="3200" b="0" i="1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5113100183</a:t>
            </a:r>
          </a:p>
          <a:p>
            <a:pPr lvl="0" rtl="0">
              <a:spcBef>
                <a:spcPts val="0"/>
              </a:spcBef>
              <a:buNone/>
            </a:pPr>
            <a:r>
              <a:rPr lang="id" sz="3200" b="0" i="1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Anindita Larasati  	</a:t>
            </a:r>
            <a:r>
              <a:rPr lang="en-US" sz="3200" b="0" i="1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r>
              <a:rPr lang="id" sz="3200" b="0" i="1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5114100170</a:t>
            </a:r>
          </a:p>
        </p:txBody>
      </p:sp>
      <p:sp>
        <p:nvSpPr>
          <p:cNvPr id="59" name="Shape 59"/>
          <p:cNvSpPr txBox="1">
            <a:spLocks noGrp="1"/>
          </p:cNvSpPr>
          <p:nvPr>
            <p:ph type="subTitle" idx="1"/>
          </p:nvPr>
        </p:nvSpPr>
        <p:spPr>
          <a:xfrm>
            <a:off x="344250" y="934425"/>
            <a:ext cx="7954200" cy="794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d"/>
              <a:t>A HYBRID AUTOMATED DETECTION OF EPILEPTIC SEIZURED IN EEG RECORDS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Skenario</a:t>
            </a:r>
            <a:r>
              <a:rPr lang="en-US" dirty="0"/>
              <a:t> 2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‘Raw EEG Signals with Moving Window’</a:t>
            </a:r>
          </a:p>
        </p:txBody>
      </p:sp>
      <p:pic>
        <p:nvPicPr>
          <p:cNvPr id="4" name="Shape 76" descr="Untitled Diagram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487" y="1377599"/>
            <a:ext cx="9049026" cy="82544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Kotak Teks 4"/>
          <p:cNvSpPr txBox="1"/>
          <p:nvPr/>
        </p:nvSpPr>
        <p:spPr>
          <a:xfrm>
            <a:off x="4063116" y="313377"/>
            <a:ext cx="124906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6" name="Gamba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79" y="2735249"/>
            <a:ext cx="4778734" cy="1822458"/>
          </a:xfrm>
          <a:prstGeom prst="rect">
            <a:avLst/>
          </a:prstGeom>
        </p:spPr>
      </p:pic>
      <p:sp>
        <p:nvSpPr>
          <p:cNvPr id="7" name="Persegi Panjang 6"/>
          <p:cNvSpPr/>
          <p:nvPr/>
        </p:nvSpPr>
        <p:spPr>
          <a:xfrm>
            <a:off x="898981" y="2952304"/>
            <a:ext cx="906449" cy="137320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ersegi Panjang 7"/>
          <p:cNvSpPr/>
          <p:nvPr/>
        </p:nvSpPr>
        <p:spPr>
          <a:xfrm>
            <a:off x="1761697" y="2959875"/>
            <a:ext cx="906449" cy="1373206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Kotak Teks 8"/>
          <p:cNvSpPr txBox="1"/>
          <p:nvPr/>
        </p:nvSpPr>
        <p:spPr>
          <a:xfrm>
            <a:off x="5312176" y="2878582"/>
            <a:ext cx="3300904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err="1"/>
              <a:t>Segmentasi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window size 64</a:t>
            </a:r>
          </a:p>
          <a:p>
            <a:r>
              <a:rPr lang="en-US" dirty="0" err="1"/>
              <a:t>Menghasilkan</a:t>
            </a:r>
            <a:r>
              <a:rPr lang="en-US" dirty="0"/>
              <a:t> 64 </a:t>
            </a:r>
            <a:r>
              <a:rPr lang="en-US" dirty="0" err="1"/>
              <a:t>fitur</a:t>
            </a:r>
            <a:r>
              <a:rPr lang="en-US" dirty="0"/>
              <a:t> WPE per window</a:t>
            </a:r>
          </a:p>
        </p:txBody>
      </p:sp>
    </p:spTree>
    <p:extLst>
      <p:ext uri="{BB962C8B-B14F-4D97-AF65-F5344CB8AC3E}">
        <p14:creationId xmlns:p14="http://schemas.microsoft.com/office/powerpoint/2010/main" val="1565439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Judul 1"/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Percobaan</a:t>
            </a:r>
            <a:r>
              <a:rPr lang="en-US" dirty="0"/>
              <a:t> </a:t>
            </a:r>
            <a:r>
              <a:rPr lang="en-US" dirty="0" err="1"/>
              <a:t>Skenario</a:t>
            </a:r>
            <a:r>
              <a:rPr lang="en-US" dirty="0"/>
              <a:t> 2 (10-Fold Cross Validation)</a:t>
            </a:r>
          </a:p>
        </p:txBody>
      </p:sp>
      <p:graphicFrame>
        <p:nvGraphicFramePr>
          <p:cNvPr id="8" name="Tabel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435641"/>
              </p:ext>
            </p:extLst>
          </p:nvPr>
        </p:nvGraphicFramePr>
        <p:xfrm>
          <a:off x="311700" y="1644981"/>
          <a:ext cx="8520600" cy="1581302"/>
        </p:xfrm>
        <a:graphic>
          <a:graphicData uri="http://schemas.openxmlformats.org/drawingml/2006/table">
            <a:tbl>
              <a:tblPr firstRow="1" bandRow="1">
                <a:tableStyleId>{18603FDC-E32A-4AB5-989C-0864C3EAD2B8}</a:tableStyleId>
              </a:tblPr>
              <a:tblGrid>
                <a:gridCol w="1420100">
                  <a:extLst>
                    <a:ext uri="{9D8B030D-6E8A-4147-A177-3AD203B41FA5}">
                      <a16:colId xmlns:a16="http://schemas.microsoft.com/office/drawing/2014/main" val="3499806142"/>
                    </a:ext>
                  </a:extLst>
                </a:gridCol>
                <a:gridCol w="1420100">
                  <a:extLst>
                    <a:ext uri="{9D8B030D-6E8A-4147-A177-3AD203B41FA5}">
                      <a16:colId xmlns:a16="http://schemas.microsoft.com/office/drawing/2014/main" val="220761468"/>
                    </a:ext>
                  </a:extLst>
                </a:gridCol>
                <a:gridCol w="1420100">
                  <a:extLst>
                    <a:ext uri="{9D8B030D-6E8A-4147-A177-3AD203B41FA5}">
                      <a16:colId xmlns:a16="http://schemas.microsoft.com/office/drawing/2014/main" val="1593601947"/>
                    </a:ext>
                  </a:extLst>
                </a:gridCol>
                <a:gridCol w="1420100">
                  <a:extLst>
                    <a:ext uri="{9D8B030D-6E8A-4147-A177-3AD203B41FA5}">
                      <a16:colId xmlns:a16="http://schemas.microsoft.com/office/drawing/2014/main" val="656542349"/>
                    </a:ext>
                  </a:extLst>
                </a:gridCol>
                <a:gridCol w="1420100">
                  <a:extLst>
                    <a:ext uri="{9D8B030D-6E8A-4147-A177-3AD203B41FA5}">
                      <a16:colId xmlns:a16="http://schemas.microsoft.com/office/drawing/2014/main" val="3758021836"/>
                    </a:ext>
                  </a:extLst>
                </a:gridCol>
                <a:gridCol w="1420100">
                  <a:extLst>
                    <a:ext uri="{9D8B030D-6E8A-4147-A177-3AD203B41FA5}">
                      <a16:colId xmlns:a16="http://schemas.microsoft.com/office/drawing/2014/main" val="2217002337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Ekstraksi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Fitur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Akurasi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Presisi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Kappa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206681"/>
                  </a:ext>
                </a:extLst>
              </a:tr>
              <a:tr h="531571">
                <a:tc>
                  <a:txBody>
                    <a:bodyPr/>
                    <a:lstStyle/>
                    <a:p>
                      <a:r>
                        <a:rPr lang="en-US" dirty="0"/>
                        <a:t>WPE</a:t>
                      </a:r>
                      <a:endParaRPr 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SVM (Linear)</a:t>
                      </a:r>
                      <a:endParaRPr 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70.60</a:t>
                      </a:r>
                      <a:endParaRPr 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69.77</a:t>
                      </a:r>
                      <a:endParaRPr 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68.33</a:t>
                      </a:r>
                      <a:endParaRPr 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0.374</a:t>
                      </a:r>
                      <a:endParaRPr 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833848"/>
                  </a:ext>
                </a:extLst>
              </a:tr>
              <a:tr h="531571">
                <a:tc>
                  <a:txBody>
                    <a:bodyPr/>
                    <a:lstStyle/>
                    <a:p>
                      <a:r>
                        <a:rPr lang="en-US" dirty="0"/>
                        <a:t>WPE</a:t>
                      </a:r>
                      <a:endParaRPr 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ANN</a:t>
                      </a:r>
                      <a:endParaRPr 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73</a:t>
                      </a:r>
                      <a:endParaRPr 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72.37</a:t>
                      </a:r>
                      <a:endParaRPr 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72.58</a:t>
                      </a:r>
                      <a:endParaRPr 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0.445</a:t>
                      </a:r>
                      <a:endParaRPr 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79346"/>
                  </a:ext>
                </a:extLst>
              </a:tr>
            </a:tbl>
          </a:graphicData>
        </a:graphic>
      </p:graphicFrame>
      <p:sp>
        <p:nvSpPr>
          <p:cNvPr id="9" name="Kotak Teks 8"/>
          <p:cNvSpPr txBox="1"/>
          <p:nvPr/>
        </p:nvSpPr>
        <p:spPr>
          <a:xfrm>
            <a:off x="311700" y="1116848"/>
            <a:ext cx="4057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 </a:t>
            </a:r>
            <a:r>
              <a:rPr lang="en-US" dirty="0" err="1"/>
              <a:t>fitur</a:t>
            </a:r>
            <a:r>
              <a:rPr lang="en-US" dirty="0"/>
              <a:t>: </a:t>
            </a:r>
            <a:r>
              <a:rPr lang="en-US" dirty="0" err="1"/>
              <a:t>masing-masing</a:t>
            </a:r>
            <a:r>
              <a:rPr lang="en-US" dirty="0"/>
              <a:t> WPE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i="1" dirty="0"/>
              <a:t>sliding window</a:t>
            </a:r>
          </a:p>
        </p:txBody>
      </p:sp>
    </p:spTree>
    <p:extLst>
      <p:ext uri="{BB962C8B-B14F-4D97-AF65-F5344CB8AC3E}">
        <p14:creationId xmlns:p14="http://schemas.microsoft.com/office/powerpoint/2010/main" val="3829509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400" dirty="0" err="1"/>
              <a:t>Kesimpulan</a:t>
            </a:r>
            <a:endParaRPr lang="en-US" sz="4400" dirty="0"/>
          </a:p>
        </p:txBody>
      </p:sp>
      <p:sp>
        <p:nvSpPr>
          <p:cNvPr id="3" name="Tampungan Tek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WPE </a:t>
            </a:r>
            <a:r>
              <a:rPr lang="en-US" sz="2800" dirty="0" err="1"/>
              <a:t>memberikan</a:t>
            </a:r>
            <a:r>
              <a:rPr lang="en-US" sz="2800" dirty="0"/>
              <a:t> </a:t>
            </a:r>
            <a:r>
              <a:rPr lang="en-US" sz="2800" dirty="0" err="1"/>
              <a:t>hasil</a:t>
            </a:r>
            <a:r>
              <a:rPr lang="en-US" sz="2800" dirty="0"/>
              <a:t> yang </a:t>
            </a:r>
            <a:r>
              <a:rPr lang="en-US" sz="2800" dirty="0" err="1"/>
              <a:t>baik</a:t>
            </a:r>
            <a:r>
              <a:rPr lang="en-US" sz="2800" dirty="0"/>
              <a:t> </a:t>
            </a:r>
            <a:r>
              <a:rPr lang="en-US" sz="2800" dirty="0" err="1"/>
              <a:t>sebagai</a:t>
            </a:r>
            <a:r>
              <a:rPr lang="en-US" sz="2800" dirty="0"/>
              <a:t> </a:t>
            </a:r>
            <a:r>
              <a:rPr lang="en-US" sz="2800" dirty="0" err="1"/>
              <a:t>ekstraksi</a:t>
            </a:r>
            <a:r>
              <a:rPr lang="en-US" sz="2800" dirty="0"/>
              <a:t> </a:t>
            </a:r>
            <a:r>
              <a:rPr lang="en-US" sz="2800" dirty="0" err="1"/>
              <a:t>fitur</a:t>
            </a:r>
            <a:r>
              <a:rPr lang="en-US" sz="2800" dirty="0"/>
              <a:t> </a:t>
            </a:r>
            <a:r>
              <a:rPr lang="en-US" sz="2800" dirty="0" err="1"/>
              <a:t>karena</a:t>
            </a:r>
            <a:r>
              <a:rPr lang="en-US" sz="2800" dirty="0"/>
              <a:t> </a:t>
            </a:r>
            <a:r>
              <a:rPr lang="en-US" sz="2800" dirty="0" err="1"/>
              <a:t>dapat</a:t>
            </a:r>
            <a:r>
              <a:rPr lang="en-US" sz="2800" dirty="0"/>
              <a:t> </a:t>
            </a:r>
            <a:r>
              <a:rPr lang="en-US" sz="2800" dirty="0" err="1"/>
              <a:t>mendeteksi</a:t>
            </a:r>
            <a:r>
              <a:rPr lang="en-US" sz="2800" dirty="0"/>
              <a:t> </a:t>
            </a:r>
            <a:r>
              <a:rPr lang="en-US" sz="2800" dirty="0" err="1"/>
              <a:t>berbagai</a:t>
            </a:r>
            <a:r>
              <a:rPr lang="en-US" sz="2800" dirty="0"/>
              <a:t> motif </a:t>
            </a:r>
            <a:r>
              <a:rPr lang="en-US" sz="2800" dirty="0" err="1"/>
              <a:t>ketidakteraturan</a:t>
            </a:r>
            <a:r>
              <a:rPr lang="en-US" sz="2800" dirty="0"/>
              <a:t> </a:t>
            </a:r>
            <a:r>
              <a:rPr lang="en-US" sz="2800" dirty="0" err="1"/>
              <a:t>dalam</a:t>
            </a:r>
            <a:r>
              <a:rPr lang="en-US" sz="2800" dirty="0"/>
              <a:t> EEG </a:t>
            </a:r>
            <a:r>
              <a:rPr lang="en-US" sz="2800" dirty="0" err="1"/>
              <a:t>dengan</a:t>
            </a:r>
            <a:r>
              <a:rPr lang="en-US" sz="2800" dirty="0"/>
              <a:t> amplitude </a:t>
            </a:r>
            <a:r>
              <a:rPr lang="en-US" sz="2800" dirty="0" err="1"/>
              <a:t>berbeda</a:t>
            </a:r>
            <a:r>
              <a:rPr lang="en-US" sz="2800" dirty="0"/>
              <a:t>.</a:t>
            </a:r>
          </a:p>
          <a:p>
            <a:r>
              <a:rPr lang="en-US" sz="2800" dirty="0"/>
              <a:t>Classifier </a:t>
            </a:r>
            <a:r>
              <a:rPr lang="en-US" sz="2800" dirty="0" err="1"/>
              <a:t>terbaik</a:t>
            </a:r>
            <a:r>
              <a:rPr lang="en-US" sz="2800" dirty="0"/>
              <a:t> </a:t>
            </a:r>
            <a:r>
              <a:rPr lang="en-US" sz="2800" dirty="0" err="1"/>
              <a:t>pada</a:t>
            </a:r>
            <a:r>
              <a:rPr lang="en-US" sz="2800" dirty="0"/>
              <a:t> </a:t>
            </a:r>
            <a:r>
              <a:rPr lang="en-US" sz="2800" dirty="0" err="1"/>
              <a:t>percobaan</a:t>
            </a:r>
            <a:r>
              <a:rPr lang="en-US" sz="2800" dirty="0"/>
              <a:t> </a:t>
            </a:r>
            <a:r>
              <a:rPr lang="en-US" sz="2800" dirty="0" err="1"/>
              <a:t>ini</a:t>
            </a:r>
            <a:r>
              <a:rPr lang="en-US" sz="2800" dirty="0"/>
              <a:t> </a:t>
            </a:r>
            <a:r>
              <a:rPr lang="en-US" sz="2800" dirty="0" err="1"/>
              <a:t>adalah</a:t>
            </a:r>
            <a:r>
              <a:rPr lang="en-US" sz="2800" dirty="0"/>
              <a:t> </a:t>
            </a:r>
            <a:r>
              <a:rPr lang="en-US" sz="2800" i="1" dirty="0"/>
              <a:t>Support Vector Machine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Kernel Radial Basis Function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menggunakan</a:t>
            </a:r>
            <a:r>
              <a:rPr lang="en-US" sz="2800" dirty="0"/>
              <a:t> </a:t>
            </a:r>
            <a:r>
              <a:rPr lang="en-US" sz="2800" dirty="0" err="1"/>
              <a:t>ekstraksi</a:t>
            </a:r>
            <a:r>
              <a:rPr lang="en-US" sz="2800" dirty="0"/>
              <a:t> </a:t>
            </a:r>
            <a:r>
              <a:rPr lang="en-US" sz="2800" dirty="0" err="1"/>
              <a:t>fitur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WPE </a:t>
            </a:r>
            <a:r>
              <a:rPr lang="en-US" sz="2800" dirty="0" err="1"/>
              <a:t>dari</a:t>
            </a:r>
            <a:r>
              <a:rPr lang="en-US" sz="2800" dirty="0"/>
              <a:t> sub-band </a:t>
            </a:r>
            <a:r>
              <a:rPr lang="en-US" sz="2800" dirty="0" err="1"/>
              <a:t>hasil</a:t>
            </a:r>
            <a:r>
              <a:rPr lang="en-US" sz="2800" dirty="0"/>
              <a:t> DWT </a:t>
            </a:r>
            <a:r>
              <a:rPr lang="en-US" sz="2800" dirty="0" err="1"/>
              <a:t>sinyal</a:t>
            </a:r>
            <a:r>
              <a:rPr lang="en-US" sz="2800" dirty="0"/>
              <a:t> EEG</a:t>
            </a:r>
          </a:p>
        </p:txBody>
      </p:sp>
    </p:spTree>
    <p:extLst>
      <p:ext uri="{BB962C8B-B14F-4D97-AF65-F5344CB8AC3E}">
        <p14:creationId xmlns:p14="http://schemas.microsoft.com/office/powerpoint/2010/main" val="4233863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Kotak Teks 3"/>
          <p:cNvSpPr txBox="1"/>
          <p:nvPr/>
        </p:nvSpPr>
        <p:spPr>
          <a:xfrm>
            <a:off x="2870421" y="1940118"/>
            <a:ext cx="34227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thankYOU</a:t>
            </a:r>
            <a:r>
              <a:rPr lang="en-US" sz="4400" dirty="0"/>
              <a:t> </a:t>
            </a:r>
            <a:r>
              <a:rPr lang="en-US" sz="4400" dirty="0">
                <a:sym typeface="Wingdings" panose="05000000000000000000" pitchFamily="2" charset="2"/>
              </a:rPr>
              <a:t>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40906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/>
          <p:cNvSpPr>
            <a:spLocks noGrp="1"/>
          </p:cNvSpPr>
          <p:nvPr>
            <p:ph type="title"/>
          </p:nvPr>
        </p:nvSpPr>
        <p:spPr>
          <a:xfrm>
            <a:off x="320396" y="235008"/>
            <a:ext cx="8455500" cy="1037200"/>
          </a:xfrm>
        </p:spPr>
        <p:txBody>
          <a:bodyPr/>
          <a:lstStyle/>
          <a:p>
            <a:r>
              <a:rPr lang="en-US" dirty="0"/>
              <a:t>Entropy Monitoring</a:t>
            </a:r>
          </a:p>
        </p:txBody>
      </p:sp>
      <p:sp>
        <p:nvSpPr>
          <p:cNvPr id="3" name="Kotak Teks 2"/>
          <p:cNvSpPr txBox="1"/>
          <p:nvPr/>
        </p:nvSpPr>
        <p:spPr>
          <a:xfrm>
            <a:off x="320396" y="1518700"/>
            <a:ext cx="8455500" cy="2246769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Fakta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Entropi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dari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segmen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EEG yang ‘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kejang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lebih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rendah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daripada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di EEG ‘normal’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karena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ada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sinkronisasi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neuron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selama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kejang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epilepsy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Penyimpangan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dalam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sinyal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EEG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menurun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dengan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meningkatnya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otak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brain levels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dari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obat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anestesi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Ada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hubungan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antara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ketidakaturan</a:t>
            </a:r>
            <a:r>
              <a:rPr lang="en-US" sz="2000" b="1" dirty="0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dengan</a:t>
            </a:r>
            <a:r>
              <a:rPr lang="en-US" sz="2000" b="1" dirty="0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entropi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dalam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sinyal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Kotak Teks 3"/>
          <p:cNvSpPr txBox="1"/>
          <p:nvPr/>
        </p:nvSpPr>
        <p:spPr>
          <a:xfrm>
            <a:off x="0" y="4220170"/>
            <a:ext cx="9144000" cy="9233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 err="1"/>
              <a:t>Entropi</a:t>
            </a:r>
            <a:r>
              <a:rPr lang="en-US" sz="1800" dirty="0"/>
              <a:t> </a:t>
            </a:r>
            <a:r>
              <a:rPr lang="en-US" sz="1800" dirty="0" err="1"/>
              <a:t>adalah</a:t>
            </a:r>
            <a:r>
              <a:rPr lang="en-US" sz="1800" dirty="0"/>
              <a:t> </a:t>
            </a:r>
            <a:r>
              <a:rPr lang="en-US" sz="1800" b="1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ukuran</a:t>
            </a:r>
            <a:r>
              <a:rPr lang="en-US" sz="1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dari</a:t>
            </a:r>
            <a:r>
              <a:rPr lang="en-US" sz="1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gangguan</a:t>
            </a:r>
            <a:r>
              <a:rPr lang="en-US" sz="1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dalam</a:t>
            </a:r>
            <a:r>
              <a:rPr lang="en-US" sz="1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sistem</a:t>
            </a:r>
            <a:r>
              <a:rPr lang="en-US" sz="1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yang </a:t>
            </a:r>
            <a:r>
              <a:rPr lang="en-US" sz="1800" b="1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mengandung</a:t>
            </a:r>
            <a:r>
              <a:rPr lang="en-US" sz="1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energi</a:t>
            </a:r>
            <a:r>
              <a:rPr lang="en-US" sz="1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/</a:t>
            </a:r>
            <a:r>
              <a:rPr lang="en-US" sz="1800" b="1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informasi</a:t>
            </a:r>
            <a:endParaRPr lang="en-US" sz="18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800" dirty="0" err="1"/>
              <a:t>Semakin</a:t>
            </a:r>
            <a:r>
              <a:rPr lang="en-US" sz="1800" dirty="0"/>
              <a:t> </a:t>
            </a:r>
            <a:r>
              <a:rPr lang="en-US" sz="1800" dirty="0" err="1"/>
              <a:t>sedikit</a:t>
            </a:r>
            <a:r>
              <a:rPr lang="en-US" sz="1800" dirty="0"/>
              <a:t> </a:t>
            </a:r>
            <a:r>
              <a:rPr lang="en-US" sz="1800" dirty="0" err="1"/>
              <a:t>keteraturan</a:t>
            </a:r>
            <a:r>
              <a:rPr lang="en-US" sz="1800" dirty="0"/>
              <a:t> </a:t>
            </a:r>
            <a:r>
              <a:rPr lang="en-US" sz="1800" dirty="0" err="1"/>
              <a:t>sebuah</a:t>
            </a:r>
            <a:r>
              <a:rPr lang="en-US" sz="1800" dirty="0"/>
              <a:t> </a:t>
            </a:r>
            <a:r>
              <a:rPr lang="en-US" sz="1800" dirty="0" err="1"/>
              <a:t>sistem</a:t>
            </a:r>
            <a:r>
              <a:rPr lang="en-US" sz="1800" dirty="0"/>
              <a:t>, </a:t>
            </a:r>
            <a:r>
              <a:rPr lang="en-US" sz="1800" dirty="0" err="1"/>
              <a:t>semakin</a:t>
            </a:r>
            <a:r>
              <a:rPr lang="en-US" sz="1800" dirty="0"/>
              <a:t> </a:t>
            </a:r>
            <a:r>
              <a:rPr lang="en-US" sz="1800" dirty="0" err="1"/>
              <a:t>besar</a:t>
            </a:r>
            <a:r>
              <a:rPr lang="en-US" sz="1800" dirty="0"/>
              <a:t> </a:t>
            </a:r>
            <a:r>
              <a:rPr lang="en-US" sz="1800" dirty="0" err="1"/>
              <a:t>entropi</a:t>
            </a:r>
            <a:r>
              <a:rPr lang="en-US" sz="1800" dirty="0"/>
              <a:t> yang </a:t>
            </a:r>
            <a:r>
              <a:rPr lang="en-US" sz="1800" dirty="0" err="1"/>
              <a:t>dimiliki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21192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d" sz="3600" dirty="0"/>
              <a:t>PROPOSED METHOD</a:t>
            </a:r>
            <a:br>
              <a:rPr lang="en-US" sz="2000" dirty="0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id" sz="2000" dirty="0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Automated Seizure Detection model dengan menggunakan metode Weighted Permutation Entropy (WPE) dan Support Vector Machine (SVM) Classifier</a:t>
            </a:r>
            <a:br>
              <a:rPr lang="id" sz="2000" dirty="0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69702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d"/>
              <a:t>EEG Dataset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248250" y="2758975"/>
            <a:ext cx="8647500" cy="1524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Dataset diambil dari klinik epilepsi Universitas Bonn. </a:t>
            </a:r>
            <a:r>
              <a:rPr lang="id">
                <a:latin typeface="Times New Roman"/>
                <a:ea typeface="Times New Roman"/>
                <a:cs typeface="Times New Roman"/>
                <a:sym typeface="Times New Roman"/>
              </a:rPr>
              <a:t>Dataset yang ada terdiri dari 5 set yang berbeda yaitu Z, O, N, F, dan S:</a:t>
            </a:r>
          </a:p>
          <a:p>
            <a:pPr marL="457200" lvl="0" indent="-228600" algn="just" rtl="0">
              <a:spcBef>
                <a:spcPts val="0"/>
              </a:spcBef>
              <a:spcAft>
                <a:spcPts val="0"/>
              </a:spcAft>
              <a:buFont typeface="Times New Roman"/>
            </a:pPr>
            <a:r>
              <a:rPr lang="id">
                <a:latin typeface="Times New Roman"/>
                <a:ea typeface="Times New Roman"/>
                <a:cs typeface="Times New Roman"/>
                <a:sym typeface="Times New Roman"/>
              </a:rPr>
              <a:t>Set Z dan O  5 orang sehat pada fase rileks / santai (Z direkam dengan mata terbuka, sedangkan set O dengan mata tertutup).</a:t>
            </a:r>
          </a:p>
          <a:p>
            <a:pPr marL="457200" lvl="0" indent="-228600" algn="just" rtl="0">
              <a:spcBef>
                <a:spcPts val="0"/>
              </a:spcBef>
              <a:spcAft>
                <a:spcPts val="0"/>
              </a:spcAft>
              <a:buFont typeface="Times New Roman"/>
            </a:pPr>
            <a:r>
              <a:rPr lang="id">
                <a:latin typeface="Times New Roman"/>
                <a:ea typeface="Times New Roman"/>
                <a:cs typeface="Times New Roman"/>
                <a:sym typeface="Times New Roman"/>
              </a:rPr>
              <a:t>Set N, F S terdiri dari 5 orang pasien epilepsi (Set N dan F direkam ketika tidak ada aktivitas kejang, set S direkam ketika aktivitas kejang). 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Times New Roman"/>
                <a:ea typeface="Times New Roman"/>
                <a:cs typeface="Times New Roman"/>
                <a:sym typeface="Times New Roman"/>
              </a:rPr>
              <a:t>Setiap set terdiri dari 100 channel dengan durasi 23,6 detik</a:t>
            </a:r>
          </a:p>
        </p:txBody>
      </p:sp>
      <p:pic>
        <p:nvPicPr>
          <p:cNvPr id="83" name="Shape 83"/>
          <p:cNvPicPr preferRelativeResize="0"/>
          <p:nvPr/>
        </p:nvPicPr>
        <p:blipFill rotWithShape="1">
          <a:blip r:embed="rId3">
            <a:alphaModFix/>
          </a:blip>
          <a:srcRect r="1826"/>
          <a:stretch/>
        </p:blipFill>
        <p:spPr>
          <a:xfrm>
            <a:off x="409525" y="1234075"/>
            <a:ext cx="8324950" cy="152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Kotak Teks 2"/>
          <p:cNvSpPr txBox="1"/>
          <p:nvPr/>
        </p:nvSpPr>
        <p:spPr>
          <a:xfrm>
            <a:off x="280639" y="46661"/>
            <a:ext cx="5455340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Weighted Permutation Entropy</a:t>
            </a:r>
          </a:p>
        </p:txBody>
      </p:sp>
      <p:sp>
        <p:nvSpPr>
          <p:cNvPr id="4" name="Kotak Teks 3"/>
          <p:cNvSpPr txBox="1"/>
          <p:nvPr/>
        </p:nvSpPr>
        <p:spPr>
          <a:xfrm>
            <a:off x="344250" y="517889"/>
            <a:ext cx="4578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main Idea</a:t>
            </a:r>
          </a:p>
          <a:p>
            <a:r>
              <a:rPr lang="en-US" b="1" dirty="0">
                <a:solidFill>
                  <a:srgbClr val="002060"/>
                </a:solidFill>
              </a:rPr>
              <a:t>Save useful amplitude information carried by signal</a:t>
            </a:r>
          </a:p>
        </p:txBody>
      </p:sp>
      <p:sp>
        <p:nvSpPr>
          <p:cNvPr id="6" name="Kotak Teks 5"/>
          <p:cNvSpPr txBox="1"/>
          <p:nvPr/>
        </p:nvSpPr>
        <p:spPr>
          <a:xfrm>
            <a:off x="280639" y="1011147"/>
            <a:ext cx="8673427" cy="397031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Arial Narrow" panose="020B0606020202030204" pitchFamily="34" charset="0"/>
              </a:rPr>
              <a:t>Time series x(t) = {x1, x2,…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Arial Narrow" panose="020B0606020202030204" pitchFamily="34" charset="0"/>
              </a:rPr>
              <a:t>xt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Arial Narrow" panose="020B0606020202030204" pitchFamily="34" charset="0"/>
              </a:rPr>
              <a:t>) can be mapped into ‘m’ dimensional space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Arial Narrow" panose="020B0606020202030204" pitchFamily="34" charset="0"/>
              </a:rPr>
              <a:t>Xj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Arial Narrow" panose="020B0606020202030204" pitchFamily="34" charset="0"/>
              </a:rPr>
              <a:t> = {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Arial Narrow" panose="020B0606020202030204" pitchFamily="34" charset="0"/>
              </a:rPr>
              <a:t>X</a:t>
            </a:r>
            <a:r>
              <a:rPr lang="en-US" sz="800" dirty="0" err="1">
                <a:solidFill>
                  <a:schemeClr val="tx2">
                    <a:lumMod val="75000"/>
                  </a:schemeClr>
                </a:solidFill>
                <a:latin typeface="Arial Narrow" panose="020B0606020202030204" pitchFamily="34" charset="0"/>
              </a:rPr>
              <a:t>j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Arial Narrow" panose="020B0606020202030204" pitchFamily="34" charset="0"/>
              </a:rPr>
              <a:t> 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Arial Narrow" panose="020B0606020202030204" pitchFamily="34" charset="0"/>
              </a:rPr>
              <a:t>X</a:t>
            </a:r>
            <a:r>
              <a:rPr lang="en-US" sz="800" dirty="0" err="1">
                <a:solidFill>
                  <a:schemeClr val="tx2">
                    <a:lumMod val="75000"/>
                  </a:schemeClr>
                </a:solidFill>
                <a:latin typeface="Arial Narrow" panose="020B0606020202030204" pitchFamily="34" charset="0"/>
              </a:rPr>
              <a:t>j</a:t>
            </a:r>
            <a:r>
              <a:rPr lang="en-US" sz="800" dirty="0">
                <a:solidFill>
                  <a:schemeClr val="tx2">
                    <a:lumMod val="75000"/>
                  </a:schemeClr>
                </a:solidFill>
                <a:latin typeface="Arial Narrow" panose="020B0606020202030204" pitchFamily="34" charset="0"/>
              </a:rPr>
              <a:t>+</a:t>
            </a:r>
            <a:r>
              <a:rPr lang="el-GR" sz="800" dirty="0">
                <a:solidFill>
                  <a:schemeClr val="tx2">
                    <a:lumMod val="75000"/>
                  </a:schemeClr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τ</a:t>
            </a:r>
            <a:r>
              <a:rPr lang="en-US" sz="800" dirty="0">
                <a:solidFill>
                  <a:schemeClr val="tx2">
                    <a:lumMod val="75000"/>
                  </a:schemeClr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,…,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Arial Narrow" panose="020B0606020202030204" pitchFamily="34" charset="0"/>
              </a:rPr>
              <a:t>X</a:t>
            </a:r>
            <a:r>
              <a:rPr lang="en-US" sz="700" dirty="0" err="1">
                <a:solidFill>
                  <a:schemeClr val="tx2">
                    <a:lumMod val="75000"/>
                  </a:schemeClr>
                </a:solidFill>
                <a:latin typeface="Arial Narrow" panose="020B0606020202030204" pitchFamily="34" charset="0"/>
              </a:rPr>
              <a:t>j</a:t>
            </a:r>
            <a:r>
              <a:rPr lang="en-US" sz="700" dirty="0">
                <a:solidFill>
                  <a:schemeClr val="tx2">
                    <a:lumMod val="75000"/>
                  </a:schemeClr>
                </a:solidFill>
                <a:latin typeface="Arial Narrow" panose="020B0606020202030204" pitchFamily="34" charset="0"/>
              </a:rPr>
              <a:t>+(m-1)</a:t>
            </a:r>
            <a:r>
              <a:rPr lang="el-GR" sz="700" dirty="0">
                <a:solidFill>
                  <a:schemeClr val="tx2">
                    <a:lumMod val="75000"/>
                  </a:schemeClr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τ</a:t>
            </a:r>
            <a:r>
              <a:rPr lang="en-US" sz="700" dirty="0">
                <a:solidFill>
                  <a:schemeClr val="tx2">
                    <a:lumMod val="75000"/>
                  </a:schemeClr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}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calculate frequency of the permutation in time series but weights differently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neighbouring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 vectors with same ordinal pattern but different amplitude variations.</a:t>
            </a:r>
          </a:p>
          <a:p>
            <a:pPr marL="342900" indent="-342900">
              <a:buFontTx/>
              <a:buAutoNum type="arabicPeriod"/>
            </a:pPr>
            <a:endParaRPr lang="en-US" dirty="0">
              <a:solidFill>
                <a:schemeClr val="tx2">
                  <a:lumMod val="75000"/>
                </a:schemeClr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AutoNum type="arabicPeriod"/>
            </a:pPr>
            <a:endParaRPr lang="en-US" dirty="0">
              <a:solidFill>
                <a:schemeClr val="tx2">
                  <a:lumMod val="75000"/>
                </a:schemeClr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AutoNum type="arabicPeriod"/>
            </a:pPr>
            <a:endParaRPr lang="en-US" dirty="0">
              <a:solidFill>
                <a:schemeClr val="tx2">
                  <a:lumMod val="75000"/>
                </a:schemeClr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AutoNum type="arabicPeriod"/>
            </a:pPr>
            <a:endParaRPr lang="en-US" dirty="0">
              <a:solidFill>
                <a:schemeClr val="tx2">
                  <a:lumMod val="75000"/>
                </a:schemeClr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Weighted probability for each motif is calculated</a:t>
            </a:r>
          </a:p>
          <a:p>
            <a:pPr marL="342900" indent="-342900">
              <a:buFontTx/>
              <a:buAutoNum type="arabicPeriod"/>
            </a:pPr>
            <a:endParaRPr lang="en-US" dirty="0">
              <a:solidFill>
                <a:schemeClr val="tx2">
                  <a:lumMod val="75000"/>
                </a:schemeClr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AutoNum type="arabicPeriod"/>
            </a:pPr>
            <a:endParaRPr lang="en-US" dirty="0">
              <a:solidFill>
                <a:schemeClr val="tx2">
                  <a:lumMod val="75000"/>
                </a:schemeClr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AutoNum type="arabicPeriod"/>
            </a:pPr>
            <a:endParaRPr lang="en-US" dirty="0">
              <a:solidFill>
                <a:schemeClr val="tx2">
                  <a:lumMod val="75000"/>
                </a:schemeClr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WPE is computed as: </a:t>
            </a:r>
          </a:p>
          <a:p>
            <a:pPr marL="342900" indent="-342900">
              <a:buFontTx/>
              <a:buAutoNum type="arabicPeriod"/>
            </a:pPr>
            <a:endParaRPr lang="en-US" dirty="0">
              <a:solidFill>
                <a:schemeClr val="tx2">
                  <a:lumMod val="75000"/>
                </a:schemeClr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AutoNum type="arabicPeriod"/>
            </a:pPr>
            <a:endParaRPr lang="en-US" dirty="0">
              <a:solidFill>
                <a:schemeClr val="tx2">
                  <a:lumMod val="75000"/>
                </a:schemeClr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AutoNum type="arabicPeriod"/>
            </a:pPr>
            <a:endParaRPr lang="en-US" dirty="0">
              <a:solidFill>
                <a:schemeClr val="tx2">
                  <a:lumMod val="75000"/>
                </a:schemeClr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Arial Narrow" panose="020B0606020202030204" pitchFamily="34" charset="0"/>
              </a:rPr>
              <a:t>Weight is computed using variance or energy of each neighbor </a:t>
            </a:r>
          </a:p>
          <a:p>
            <a:endParaRPr lang="en-US" dirty="0">
              <a:latin typeface="Arial Narrow" panose="020B0606020202030204" pitchFamily="34" charset="0"/>
            </a:endParaRPr>
          </a:p>
          <a:p>
            <a:pPr marL="342900" indent="-342900">
              <a:buAutoNum type="arabicPeriod"/>
            </a:pPr>
            <a:endParaRPr lang="en-US" dirty="0">
              <a:latin typeface="Arial Narrow" panose="020B0606020202030204" pitchFamily="34" charset="0"/>
            </a:endParaRPr>
          </a:p>
        </p:txBody>
      </p:sp>
      <p:pic>
        <p:nvPicPr>
          <p:cNvPr id="5" name="Gamba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144" y="1741343"/>
            <a:ext cx="4127766" cy="583272"/>
          </a:xfrm>
          <a:prstGeom prst="rect">
            <a:avLst/>
          </a:prstGeom>
        </p:spPr>
      </p:pic>
      <p:pic>
        <p:nvPicPr>
          <p:cNvPr id="7" name="Gambar 6"/>
          <p:cNvPicPr>
            <a:picLocks noChangeAspect="1"/>
          </p:cNvPicPr>
          <p:nvPr/>
        </p:nvPicPr>
        <p:blipFill rotWithShape="1">
          <a:blip r:embed="rId3"/>
          <a:srcRect l="4074" t="15070" r="3501" b="16835"/>
          <a:stretch/>
        </p:blipFill>
        <p:spPr>
          <a:xfrm>
            <a:off x="3250277" y="2790267"/>
            <a:ext cx="2194560" cy="620364"/>
          </a:xfrm>
          <a:prstGeom prst="rect">
            <a:avLst/>
          </a:prstGeom>
        </p:spPr>
      </p:pic>
      <p:pic>
        <p:nvPicPr>
          <p:cNvPr id="8" name="Gambar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751" y="3602663"/>
            <a:ext cx="3113612" cy="498467"/>
          </a:xfrm>
          <a:prstGeom prst="rect">
            <a:avLst/>
          </a:prstGeom>
        </p:spPr>
      </p:pic>
      <p:pic>
        <p:nvPicPr>
          <p:cNvPr id="9" name="Gambar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8166" y="4542396"/>
            <a:ext cx="1286671" cy="42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5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Permutasi</a:t>
            </a:r>
            <a:r>
              <a:rPr lang="en-US" dirty="0"/>
              <a:t> </a:t>
            </a:r>
            <a:r>
              <a:rPr lang="en-US" dirty="0" err="1"/>
              <a:t>sinyal</a:t>
            </a:r>
            <a:r>
              <a:rPr lang="en-US" dirty="0"/>
              <a:t> </a:t>
            </a:r>
            <a:r>
              <a:rPr lang="en-US" dirty="0" err="1"/>
              <a:t>ketika</a:t>
            </a:r>
            <a:r>
              <a:rPr lang="en-US" dirty="0"/>
              <a:t> m = 3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variansinya</a:t>
            </a:r>
            <a:r>
              <a:rPr lang="en-US" dirty="0"/>
              <a:t> </a:t>
            </a:r>
            <a:r>
              <a:rPr lang="en-US" dirty="0" err="1"/>
              <a:t>berdasar</a:t>
            </a:r>
            <a:r>
              <a:rPr lang="en-US" dirty="0"/>
              <a:t> amplitude</a:t>
            </a:r>
          </a:p>
        </p:txBody>
      </p:sp>
      <p:pic>
        <p:nvPicPr>
          <p:cNvPr id="4" name="Gamba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47" y="1376816"/>
            <a:ext cx="8708106" cy="1670161"/>
          </a:xfrm>
          <a:prstGeom prst="rect">
            <a:avLst/>
          </a:prstGeom>
        </p:spPr>
      </p:pic>
      <p:pic>
        <p:nvPicPr>
          <p:cNvPr id="5" name="Gamba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500" y="3046976"/>
            <a:ext cx="1415153" cy="209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406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d" dirty="0">
                <a:solidFill>
                  <a:srgbClr val="000000"/>
                </a:solidFill>
                <a:highlight>
                  <a:srgbClr val="A64D79"/>
                </a:highlight>
              </a:rPr>
              <a:t>PURPOSED MODEL</a:t>
            </a:r>
            <a:r>
              <a:rPr lang="en-US" dirty="0">
                <a:solidFill>
                  <a:srgbClr val="000000"/>
                </a:solidFill>
                <a:highlight>
                  <a:srgbClr val="A64D79"/>
                </a:highlight>
              </a:rPr>
              <a:t> (</a:t>
            </a:r>
            <a:r>
              <a:rPr lang="en-US" dirty="0" err="1">
                <a:solidFill>
                  <a:srgbClr val="FFC000"/>
                </a:solidFill>
                <a:highlight>
                  <a:srgbClr val="A64D79"/>
                </a:highlight>
              </a:rPr>
              <a:t>Skenario</a:t>
            </a:r>
            <a:r>
              <a:rPr lang="en-US" dirty="0">
                <a:solidFill>
                  <a:schemeClr val="tx1"/>
                </a:solidFill>
                <a:highlight>
                  <a:srgbClr val="A64D79"/>
                </a:highlight>
              </a:rPr>
              <a:t> ‘Decomposed EEG Signal’</a:t>
            </a:r>
            <a:r>
              <a:rPr lang="en-US" dirty="0">
                <a:solidFill>
                  <a:srgbClr val="000000"/>
                </a:solidFill>
                <a:highlight>
                  <a:srgbClr val="A64D79"/>
                </a:highlight>
              </a:rPr>
              <a:t>)</a:t>
            </a:r>
            <a:endParaRPr lang="id" dirty="0">
              <a:solidFill>
                <a:srgbClr val="000000"/>
              </a:solidFill>
              <a:highlight>
                <a:srgbClr val="A64D79"/>
              </a:highlight>
            </a:endParaRPr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311700" y="2346550"/>
            <a:ext cx="8520600" cy="231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AutoNum type="arabicPeriod"/>
            </a:pPr>
            <a:r>
              <a:rPr lang="id" sz="2000" dirty="0"/>
              <a:t>Dataset EEG yang diperoleh.</a:t>
            </a:r>
          </a:p>
          <a:p>
            <a:pPr marL="457200" lvl="0" indent="-355600" rtl="0">
              <a:spcBef>
                <a:spcPts val="0"/>
              </a:spcBef>
              <a:buSzPct val="100000"/>
              <a:buAutoNum type="arabicPeriod"/>
            </a:pPr>
            <a:r>
              <a:rPr lang="en-US" sz="2000" dirty="0"/>
              <a:t>Raw EEG </a:t>
            </a:r>
            <a:r>
              <a:rPr lang="en-US" sz="2000" dirty="0" err="1"/>
              <a:t>sinyal</a:t>
            </a:r>
            <a:r>
              <a:rPr lang="en-US" sz="2000" dirty="0"/>
              <a:t> di </a:t>
            </a:r>
            <a:r>
              <a:rPr lang="en-US" sz="2000" dirty="0" err="1"/>
              <a:t>dekomposisi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DWT</a:t>
            </a:r>
            <a:endParaRPr lang="id" sz="2000" dirty="0"/>
          </a:p>
          <a:p>
            <a:pPr marL="457200" lvl="0" indent="-355600" rtl="0">
              <a:spcBef>
                <a:spcPts val="0"/>
              </a:spcBef>
              <a:buSzPct val="100000"/>
              <a:buAutoNum type="arabicPeriod"/>
            </a:pPr>
            <a:r>
              <a:rPr lang="en-US" sz="2000" dirty="0" err="1"/>
              <a:t>Diambil</a:t>
            </a:r>
            <a:r>
              <a:rPr lang="en-US" sz="2000" dirty="0"/>
              <a:t> sub-band alpha, gamma, betta, </a:t>
            </a:r>
            <a:r>
              <a:rPr lang="en-US" sz="2000" dirty="0" err="1"/>
              <a:t>tetta</a:t>
            </a:r>
            <a:r>
              <a:rPr lang="en-US" sz="2000" dirty="0"/>
              <a:t>, delta</a:t>
            </a:r>
            <a:endParaRPr lang="id" sz="2000" dirty="0"/>
          </a:p>
          <a:p>
            <a:pPr marL="457200" lvl="0" indent="-355600" rtl="0">
              <a:spcBef>
                <a:spcPts val="0"/>
              </a:spcBef>
              <a:buSzPct val="100000"/>
              <a:buAutoNum type="arabicPeriod"/>
            </a:pPr>
            <a:r>
              <a:rPr lang="id" sz="2000" dirty="0"/>
              <a:t>Ekstraksi fitur dengan WPE</a:t>
            </a:r>
          </a:p>
          <a:p>
            <a:pPr marL="457200" lvl="0" indent="-355600">
              <a:spcBef>
                <a:spcPts val="0"/>
              </a:spcBef>
              <a:buSzPct val="100000"/>
              <a:buAutoNum type="arabicPeriod"/>
            </a:pPr>
            <a:r>
              <a:rPr lang="id" sz="2000" dirty="0"/>
              <a:t>Tahap klasifikasi (kejang &amp; tidak kejang). </a:t>
            </a:r>
          </a:p>
        </p:txBody>
      </p:sp>
      <p:pic>
        <p:nvPicPr>
          <p:cNvPr id="76" name="Shape 76" descr="Untitled 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7" y="1377599"/>
            <a:ext cx="9049026" cy="8254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Kotak Teks 1"/>
          <p:cNvSpPr txBox="1"/>
          <p:nvPr/>
        </p:nvSpPr>
        <p:spPr>
          <a:xfrm>
            <a:off x="2130949" y="305426"/>
            <a:ext cx="124906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</a:rPr>
              <a:t>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ba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736" y="0"/>
            <a:ext cx="3220278" cy="1228112"/>
          </a:xfrm>
          <a:prstGeom prst="rect">
            <a:avLst/>
          </a:prstGeom>
        </p:spPr>
      </p:pic>
      <p:pic>
        <p:nvPicPr>
          <p:cNvPr id="5" name="Gamba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2" y="1228112"/>
            <a:ext cx="3506436" cy="1863622"/>
          </a:xfrm>
          <a:prstGeom prst="rect">
            <a:avLst/>
          </a:prstGeom>
        </p:spPr>
      </p:pic>
      <p:pic>
        <p:nvPicPr>
          <p:cNvPr id="6" name="Gambar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788" y="1226591"/>
            <a:ext cx="3498537" cy="1865143"/>
          </a:xfrm>
          <a:prstGeom prst="rect">
            <a:avLst/>
          </a:prstGeom>
        </p:spPr>
      </p:pic>
      <p:pic>
        <p:nvPicPr>
          <p:cNvPr id="7" name="Gambar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63" y="3236736"/>
            <a:ext cx="3506436" cy="1823347"/>
          </a:xfrm>
          <a:prstGeom prst="rect">
            <a:avLst/>
          </a:prstGeom>
        </p:spPr>
      </p:pic>
      <p:pic>
        <p:nvPicPr>
          <p:cNvPr id="8" name="Gambar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2788" y="3237357"/>
            <a:ext cx="3498537" cy="1822726"/>
          </a:xfrm>
          <a:prstGeom prst="rect">
            <a:avLst/>
          </a:prstGeom>
        </p:spPr>
      </p:pic>
      <p:pic>
        <p:nvPicPr>
          <p:cNvPr id="9" name="Gambar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0685" y="2061474"/>
            <a:ext cx="3951819" cy="2060520"/>
          </a:xfrm>
          <a:prstGeom prst="rect">
            <a:avLst/>
          </a:prstGeom>
        </p:spPr>
      </p:pic>
      <p:sp>
        <p:nvSpPr>
          <p:cNvPr id="10" name="Kotak Teks 9"/>
          <p:cNvSpPr txBox="1"/>
          <p:nvPr/>
        </p:nvSpPr>
        <p:spPr>
          <a:xfrm>
            <a:off x="35737" y="0"/>
            <a:ext cx="240322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800" dirty="0"/>
              <a:t>Sub-Bands Raw EEG</a:t>
            </a:r>
          </a:p>
        </p:txBody>
      </p:sp>
    </p:spTree>
    <p:extLst>
      <p:ext uri="{BB962C8B-B14F-4D97-AF65-F5344CB8AC3E}">
        <p14:creationId xmlns:p14="http://schemas.microsoft.com/office/powerpoint/2010/main" val="1053664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Percobaan</a:t>
            </a:r>
            <a:r>
              <a:rPr lang="en-US" dirty="0"/>
              <a:t> </a:t>
            </a:r>
            <a:r>
              <a:rPr lang="en-US" dirty="0" err="1"/>
              <a:t>Skenario</a:t>
            </a:r>
            <a:r>
              <a:rPr lang="en-US" dirty="0"/>
              <a:t> 1 (10-Fold Cross Validation)</a:t>
            </a:r>
          </a:p>
        </p:txBody>
      </p:sp>
      <p:graphicFrame>
        <p:nvGraphicFramePr>
          <p:cNvPr id="4" name="Tabe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769020"/>
              </p:ext>
            </p:extLst>
          </p:nvPr>
        </p:nvGraphicFramePr>
        <p:xfrm>
          <a:off x="311700" y="1644981"/>
          <a:ext cx="8520600" cy="1581302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1420100">
                  <a:extLst>
                    <a:ext uri="{9D8B030D-6E8A-4147-A177-3AD203B41FA5}">
                      <a16:colId xmlns:a16="http://schemas.microsoft.com/office/drawing/2014/main" val="3499806142"/>
                    </a:ext>
                  </a:extLst>
                </a:gridCol>
                <a:gridCol w="1420100">
                  <a:extLst>
                    <a:ext uri="{9D8B030D-6E8A-4147-A177-3AD203B41FA5}">
                      <a16:colId xmlns:a16="http://schemas.microsoft.com/office/drawing/2014/main" val="220761468"/>
                    </a:ext>
                  </a:extLst>
                </a:gridCol>
                <a:gridCol w="1420100">
                  <a:extLst>
                    <a:ext uri="{9D8B030D-6E8A-4147-A177-3AD203B41FA5}">
                      <a16:colId xmlns:a16="http://schemas.microsoft.com/office/drawing/2014/main" val="1593601947"/>
                    </a:ext>
                  </a:extLst>
                </a:gridCol>
                <a:gridCol w="1420100">
                  <a:extLst>
                    <a:ext uri="{9D8B030D-6E8A-4147-A177-3AD203B41FA5}">
                      <a16:colId xmlns:a16="http://schemas.microsoft.com/office/drawing/2014/main" val="656542349"/>
                    </a:ext>
                  </a:extLst>
                </a:gridCol>
                <a:gridCol w="1420100">
                  <a:extLst>
                    <a:ext uri="{9D8B030D-6E8A-4147-A177-3AD203B41FA5}">
                      <a16:colId xmlns:a16="http://schemas.microsoft.com/office/drawing/2014/main" val="3758021836"/>
                    </a:ext>
                  </a:extLst>
                </a:gridCol>
                <a:gridCol w="1420100">
                  <a:extLst>
                    <a:ext uri="{9D8B030D-6E8A-4147-A177-3AD203B41FA5}">
                      <a16:colId xmlns:a16="http://schemas.microsoft.com/office/drawing/2014/main" val="2217002337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Ekstraksi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Fitur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Akurasi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Presisi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Kappa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206681"/>
                  </a:ext>
                </a:extLst>
              </a:tr>
              <a:tr h="531571">
                <a:tc>
                  <a:txBody>
                    <a:bodyPr/>
                    <a:lstStyle/>
                    <a:p>
                      <a:r>
                        <a:rPr lang="en-US" dirty="0"/>
                        <a:t>DWT &amp; WPE</a:t>
                      </a:r>
                      <a:endParaRPr 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SVM (RBF)</a:t>
                      </a:r>
                      <a:endParaRPr 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84.20</a:t>
                      </a:r>
                      <a:endParaRPr 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84.70</a:t>
                      </a:r>
                      <a:endParaRPr 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82.75</a:t>
                      </a:r>
                      <a:endParaRPr 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0.664</a:t>
                      </a:r>
                      <a:endParaRPr 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833848"/>
                  </a:ext>
                </a:extLst>
              </a:tr>
              <a:tr h="531571">
                <a:tc>
                  <a:txBody>
                    <a:bodyPr/>
                    <a:lstStyle/>
                    <a:p>
                      <a:r>
                        <a:rPr lang="en-US" dirty="0"/>
                        <a:t>DWT &amp; WPE</a:t>
                      </a:r>
                      <a:endParaRPr 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ANN</a:t>
                      </a:r>
                      <a:endParaRPr 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81.40</a:t>
                      </a:r>
                      <a:endParaRPr 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81.33</a:t>
                      </a:r>
                      <a:endParaRPr 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80.75</a:t>
                      </a:r>
                      <a:endParaRPr 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0.614</a:t>
                      </a:r>
                      <a:endParaRPr lang="en-US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879346"/>
                  </a:ext>
                </a:extLst>
              </a:tr>
            </a:tbl>
          </a:graphicData>
        </a:graphic>
      </p:graphicFrame>
      <p:sp>
        <p:nvSpPr>
          <p:cNvPr id="5" name="Kotak Teks 4"/>
          <p:cNvSpPr txBox="1"/>
          <p:nvPr/>
        </p:nvSpPr>
        <p:spPr>
          <a:xfrm>
            <a:off x="311700" y="1116848"/>
            <a:ext cx="3696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</a:t>
            </a:r>
            <a:r>
              <a:rPr lang="en-US" dirty="0" err="1"/>
              <a:t>fitur</a:t>
            </a:r>
            <a:r>
              <a:rPr lang="en-US" dirty="0"/>
              <a:t>: </a:t>
            </a:r>
            <a:r>
              <a:rPr lang="en-US" dirty="0" err="1"/>
              <a:t>masing-masing</a:t>
            </a:r>
            <a:r>
              <a:rPr lang="en-US" dirty="0"/>
              <a:t> WPE </a:t>
            </a:r>
            <a:r>
              <a:rPr lang="en-US" dirty="0" err="1"/>
              <a:t>dari</a:t>
            </a:r>
            <a:r>
              <a:rPr lang="en-US" dirty="0"/>
              <a:t> 5 sub-band</a:t>
            </a:r>
          </a:p>
        </p:txBody>
      </p:sp>
    </p:spTree>
    <p:extLst>
      <p:ext uri="{BB962C8B-B14F-4D97-AF65-F5344CB8AC3E}">
        <p14:creationId xmlns:p14="http://schemas.microsoft.com/office/powerpoint/2010/main" val="3269213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theme/theme1.xml><?xml version="1.0" encoding="utf-8"?>
<a:theme xmlns:a="http://schemas.openxmlformats.org/drawingml/2006/main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tu Tulis">
  <a:themeElements>
    <a:clrScheme name="Batu Tulis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Batu Tulis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atu Tulis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3.xml><?xml version="1.0" encoding="utf-8"?>
<a:theme xmlns:a="http://schemas.openxmlformats.org/drawingml/2006/main" name="Bingkai">
  <a:themeElements>
    <a:clrScheme name="Bingkai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Bingkai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ingkai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4.xml><?xml version="1.0" encoding="utf-8"?>
<a:theme xmlns:a="http://schemas.openxmlformats.org/drawingml/2006/main" name="Dividen">
  <a:themeElements>
    <a:clrScheme name="Dividen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5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elestial">
  <a:themeElements>
    <a:clrScheme name="S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S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7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8.xml><?xml version="1.0" encoding="utf-8"?>
<a:theme xmlns:a="http://schemas.openxmlformats.org/drawingml/2006/main" name="Dasar">
  <a:themeElements>
    <a:clrScheme name="Dasar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Dasar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Dasar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9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488</Words>
  <Application>Microsoft Office PowerPoint</Application>
  <PresentationFormat>Peragaan Layar (16:9)</PresentationFormat>
  <Paragraphs>93</Paragraphs>
  <Slides>13</Slides>
  <Notes>3</Notes>
  <HiddenSlides>0</HiddenSlides>
  <MMClips>0</MMClips>
  <ScaleCrop>false</ScaleCrop>
  <HeadingPairs>
    <vt:vector size="6" baseType="variant">
      <vt:variant>
        <vt:lpstr>Font Dipakai</vt:lpstr>
      </vt:variant>
      <vt:variant>
        <vt:i4>18</vt:i4>
      </vt:variant>
      <vt:variant>
        <vt:lpstr>Tema</vt:lpstr>
      </vt:variant>
      <vt:variant>
        <vt:i4>8</vt:i4>
      </vt:variant>
      <vt:variant>
        <vt:lpstr>Judul Slide</vt:lpstr>
      </vt:variant>
      <vt:variant>
        <vt:i4>13</vt:i4>
      </vt:variant>
    </vt:vector>
  </HeadingPairs>
  <TitlesOfParts>
    <vt:vector size="39" baseType="lpstr">
      <vt:lpstr>Arial</vt:lpstr>
      <vt:lpstr>Calisto MT</vt:lpstr>
      <vt:lpstr>Playfair Display</vt:lpstr>
      <vt:lpstr>Arial Narrow</vt:lpstr>
      <vt:lpstr>Montserrat</vt:lpstr>
      <vt:lpstr>Century Gothic</vt:lpstr>
      <vt:lpstr>Gill Sans MT</vt:lpstr>
      <vt:lpstr>Corbel</vt:lpstr>
      <vt:lpstr>Wingdings 2</vt:lpstr>
      <vt:lpstr>Oswald</vt:lpstr>
      <vt:lpstr>Calibri</vt:lpstr>
      <vt:lpstr>Calibri Light</vt:lpstr>
      <vt:lpstr>Comic Sans MS</vt:lpstr>
      <vt:lpstr>Trebuchet MS</vt:lpstr>
      <vt:lpstr>Arial Unicode MS</vt:lpstr>
      <vt:lpstr>Wingdings</vt:lpstr>
      <vt:lpstr>Garamond</vt:lpstr>
      <vt:lpstr>Times New Roman</vt:lpstr>
      <vt:lpstr>pop</vt:lpstr>
      <vt:lpstr>Batu Tulis</vt:lpstr>
      <vt:lpstr>Bingkai</vt:lpstr>
      <vt:lpstr>Dividen</vt:lpstr>
      <vt:lpstr>HDOfficeLightV0</vt:lpstr>
      <vt:lpstr>Selestial</vt:lpstr>
      <vt:lpstr>Savon</vt:lpstr>
      <vt:lpstr>Dasar</vt:lpstr>
      <vt:lpstr> BY Hariyanto       5113100061 Ayu Kardina      5113100072 Nanang Taufan    5113100183 Anindita Larasati     5114100170</vt:lpstr>
      <vt:lpstr>Entropy Monitoring</vt:lpstr>
      <vt:lpstr>PROPOSED METHOD Automated Seizure Detection model dengan menggunakan metode Weighted Permutation Entropy (WPE) dan Support Vector Machine (SVM) Classifier </vt:lpstr>
      <vt:lpstr>EEG Dataset</vt:lpstr>
      <vt:lpstr>Presentasi PowerPoint</vt:lpstr>
      <vt:lpstr>Permutasi sinyal ketika m = 3 dan variansinya berdasar amplitude</vt:lpstr>
      <vt:lpstr>PURPOSED MODEL (Skenario ‘Decomposed EEG Signal’)</vt:lpstr>
      <vt:lpstr>Presentasi PowerPoint</vt:lpstr>
      <vt:lpstr>Hasil Percobaan Skenario 1 (10-Fold Cross Validation)</vt:lpstr>
      <vt:lpstr>Skenario 2 ‘Raw EEG Signals with Moving Window’</vt:lpstr>
      <vt:lpstr>Hasil Percobaan Skenario 2 (10-Fold Cross Validation)</vt:lpstr>
      <vt:lpstr>Kesimpulan</vt:lpstr>
      <vt:lpstr>Presentasi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BY Hariyanto       5113100061 Ayu Kardina      5113100072 Nanang Taufan    5113100183 Anindita Larasati     5114100170</dc:title>
  <dc:creator>harry tan</dc:creator>
  <cp:lastModifiedBy>harry tan</cp:lastModifiedBy>
  <cp:revision>16</cp:revision>
  <dcterms:modified xsi:type="dcterms:W3CDTF">2016-12-20T01:30:36Z</dcterms:modified>
</cp:coreProperties>
</file>